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0"/>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58" autoAdjust="0"/>
  </p:normalViewPr>
  <p:slideViewPr>
    <p:cSldViewPr>
      <p:cViewPr varScale="1">
        <p:scale>
          <a:sx n="70" d="100"/>
          <a:sy n="70" d="100"/>
        </p:scale>
        <p:origin x="-1410" y="-90"/>
      </p:cViewPr>
      <p:guideLst>
        <p:guide orient="horz" pos="2160"/>
        <p:guide pos="2880"/>
      </p:guideLst>
    </p:cSldViewPr>
  </p:slideViewPr>
  <p:outlineViewPr>
    <p:cViewPr>
      <p:scale>
        <a:sx n="33" d="100"/>
        <a:sy n="33" d="100"/>
      </p:scale>
      <p:origin x="0" y="2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33C033-9FB7-47C3-9B77-E78D9AC92F98}" type="datetimeFigureOut">
              <a:rPr lang="en-US" smtClean="0"/>
              <a:pPr/>
              <a:t>4/22/2015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12D116-0FD2-415F-908C-0947F18D0E7E}" type="slidenum">
              <a:rPr lang="en-US" smtClean="0"/>
              <a:pPr/>
              <a:t>‹#›</a:t>
            </a:fld>
            <a:endParaRPr lang="en-US"/>
          </a:p>
        </p:txBody>
      </p:sp>
    </p:spTree>
    <p:extLst>
      <p:ext uri="{BB962C8B-B14F-4D97-AF65-F5344CB8AC3E}">
        <p14:creationId xmlns:p14="http://schemas.microsoft.com/office/powerpoint/2010/main" val="2357921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12D116-0FD2-415F-908C-0947F18D0E7E}"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lgn="r" rtl="1">
              <a:defRPr sz="4400">
                <a:solidFill>
                  <a:schemeClr val="bg1"/>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457200" y="3899938"/>
            <a:ext cx="4953000" cy="1752600"/>
          </a:xfrm>
        </p:spPr>
        <p:txBody>
          <a:bodyPr/>
          <a:lstStyle>
            <a:lvl1pPr marL="64008" indent="0" algn="r" rtl="1">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6705600" y="4206240"/>
            <a:ext cx="960120" cy="457200"/>
          </a:xfrm>
        </p:spPr>
        <p:txBody>
          <a:bodyPr/>
          <a:lstStyle>
            <a:lvl1pPr algn="r" rtl="1">
              <a:defRPr/>
            </a:lvl1pPr>
          </a:lstStyle>
          <a:p>
            <a:r>
              <a:rPr lang="en-US" smtClean="0"/>
              <a:t>دسا22مبر 2009</a:t>
            </a:r>
            <a:endParaRPr lang="en-US" dirty="0"/>
          </a:p>
        </p:txBody>
      </p:sp>
      <p:sp>
        <p:nvSpPr>
          <p:cNvPr id="17" name="Footer Placeholder 16"/>
          <p:cNvSpPr>
            <a:spLocks noGrp="1"/>
          </p:cNvSpPr>
          <p:nvPr>
            <p:ph type="ftr" sz="quarter" idx="11"/>
          </p:nvPr>
        </p:nvSpPr>
        <p:spPr>
          <a:xfrm>
            <a:off x="5410200" y="4205288"/>
            <a:ext cx="1295400" cy="457200"/>
          </a:xfrm>
        </p:spPr>
        <p:txBody>
          <a:bodyPr/>
          <a:lstStyle>
            <a:lvl1pPr algn="l" rtl="1">
              <a:defRPr/>
            </a:lvl1p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l" rtl="1">
              <a:defRPr sz="1800">
                <a:solidFill>
                  <a:schemeClr val="bg1"/>
                </a:solidFill>
              </a:defRPr>
            </a:lvl1pPr>
          </a:lstStyle>
          <a:p>
            <a:fld id="{96652B35-718D-4E28-AFEB-B694A3B357E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دسا22مبر 2009</a:t>
            </a: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دسا22مبر 2009</a:t>
            </a: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a:effectLst>
                  <a:outerShdw blurRad="38100" dist="38100" dir="2700000" algn="tl">
                    <a:srgbClr val="000000">
                      <a:alpha val="43137"/>
                    </a:srgbClr>
                  </a:outerShdw>
                </a:effectLst>
              </a:defRPr>
            </a:lvl1p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lgn="just" rtl="1">
              <a:defRPr>
                <a:cs typeface="B Homa" pitchFamily="2" charset="-78"/>
              </a:defRPr>
            </a:lvl1pPr>
            <a:lvl2pPr algn="just" rtl="1">
              <a:defRPr>
                <a:cs typeface="B Homa" pitchFamily="2" charset="-78"/>
              </a:defRPr>
            </a:lvl2pPr>
            <a:lvl3pPr algn="just" rtl="1">
              <a:defRPr>
                <a:cs typeface="B Homa" pitchFamily="2" charset="-78"/>
              </a:defRPr>
            </a:lvl3pPr>
            <a:lvl4pPr algn="just" rtl="1">
              <a:defRPr>
                <a:cs typeface="B Homa" pitchFamily="2" charset="-78"/>
              </a:defRPr>
            </a:lvl4pPr>
            <a:lvl5pPr algn="just" rtl="1">
              <a:defRPr>
                <a:cs typeface="B Homa" pitchFamily="2" charset="-78"/>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pPr algn="r" rtl="1"/>
            <a:r>
              <a:rPr lang="en-US" smtClean="0"/>
              <a:t>دسا22مبر 2009</a:t>
            </a:r>
            <a:endParaRPr lang="en-US" dirty="0"/>
          </a:p>
        </p:txBody>
      </p:sp>
      <p:sp>
        <p:nvSpPr>
          <p:cNvPr id="5" name="Footer Placeholder 4"/>
          <p:cNvSpPr>
            <a:spLocks noGrp="1"/>
          </p:cNvSpPr>
          <p:nvPr>
            <p:ph type="ftr" sz="quarter" idx="11"/>
          </p:nvPr>
        </p:nvSpPr>
        <p:spPr/>
        <p:txBody>
          <a:bodyPr/>
          <a:lstStyle>
            <a:lvl1pPr algn="l" rtl="1">
              <a:defRPr/>
            </a:lvl1pPr>
          </a:lstStyle>
          <a:p>
            <a:endParaRPr lang="en-US" dirty="0"/>
          </a:p>
        </p:txBody>
      </p:sp>
      <p:sp>
        <p:nvSpPr>
          <p:cNvPr id="6" name="Slide Number Placeholder 5"/>
          <p:cNvSpPr>
            <a:spLocks noGrp="1"/>
          </p:cNvSpPr>
          <p:nvPr>
            <p:ph type="sldNum" sz="quarter" idx="12"/>
          </p:nvPr>
        </p:nvSpPr>
        <p:spPr/>
        <p:txBody>
          <a:bodyPr/>
          <a:lstStyle>
            <a:lvl1pPr algn="l" rtl="1">
              <a:defRPr/>
            </a:lvl1pPr>
          </a:lstStyle>
          <a:p>
            <a:fld id="{96652B35-718D-4E28-AFEB-B694A3B357E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r" rtl="1">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22313" y="3367088"/>
            <a:ext cx="7772400" cy="1509712"/>
          </a:xfrm>
        </p:spPr>
        <p:txBody>
          <a:bodyPr anchor="t"/>
          <a:lstStyle>
            <a:lvl1pPr marL="45720" indent="0" algn="r" rtl="1">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pPr algn="r" rtl="1"/>
            <a:r>
              <a:rPr lang="en-US" smtClean="0"/>
              <a:t>دسا22مبر 2009</a:t>
            </a:r>
            <a:endParaRPr lang="en-US" dirty="0"/>
          </a:p>
        </p:txBody>
      </p:sp>
      <p:sp>
        <p:nvSpPr>
          <p:cNvPr id="5" name="Footer Placeholder 4"/>
          <p:cNvSpPr>
            <a:spLocks noGrp="1"/>
          </p:cNvSpPr>
          <p:nvPr>
            <p:ph type="ftr" sz="quarter" idx="11"/>
          </p:nvPr>
        </p:nvSpPr>
        <p:spPr/>
        <p:txBody>
          <a:bodyPr/>
          <a:lstStyle>
            <a:lvl1pPr algn="l" rtl="1">
              <a:defRPr/>
            </a:lvl1pPr>
          </a:lstStyle>
          <a:p>
            <a:endParaRPr lang="en-US" dirty="0"/>
          </a:p>
        </p:txBody>
      </p:sp>
      <p:sp>
        <p:nvSpPr>
          <p:cNvPr id="6" name="Slide Number Placeholder 5"/>
          <p:cNvSpPr>
            <a:spLocks noGrp="1"/>
          </p:cNvSpPr>
          <p:nvPr>
            <p:ph type="sldNum" sz="quarter" idx="12"/>
          </p:nvPr>
        </p:nvSpPr>
        <p:spPr/>
        <p:txBody>
          <a:bodyPr/>
          <a:lstStyle/>
          <a:p>
            <a:pPr algn="l" rtl="1"/>
            <a:fld id="{96652B35-718D-4E28-AFEB-B694A3B357E8}" type="slidenum">
              <a:rPr lang="en-US" smtClean="0"/>
              <a:pPr algn="l" rtl="1"/>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دسا22مبر 2009</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lgn="l" eaLnBrk="1" latinLnBrk="0" hangingPunct="1"/>
            <a:r>
              <a:rPr lang="en-US" smtClean="0"/>
              <a:t>دسا22مبر 2009</a:t>
            </a:r>
            <a:endParaRPr lang="en-US"/>
          </a:p>
        </p:txBody>
      </p:sp>
      <p:sp>
        <p:nvSpPr>
          <p:cNvPr id="27" name="Slide Number Placeholder 26"/>
          <p:cNvSpPr>
            <a:spLocks noGrp="1"/>
          </p:cNvSpPr>
          <p:nvPr>
            <p:ph type="sldNum" sz="quarter" idx="11"/>
          </p:nvPr>
        </p:nvSpPr>
        <p:spPr/>
        <p:txBody>
          <a:bodyPr rtlCol="0"/>
          <a:lstStyle/>
          <a:p>
            <a:pPr algn="r" eaLnBrk="1" latinLnBrk="0" hangingPunct="1"/>
            <a:fld id="{96652B35-718D-4E28-AFEB-B694A3B357E8}" type="slidenum">
              <a:rPr kumimoji="0" lang="en-US" smtClean="0"/>
              <a:pPr algn="r" eaLnBrk="1" latinLnBrk="0" hangingPunct="1"/>
              <a:t>‹#›</a:t>
            </a:fld>
            <a:endParaRPr kumimoji="0" lang="en-US"/>
          </a:p>
        </p:txBody>
      </p:sp>
      <p:sp>
        <p:nvSpPr>
          <p:cNvPr id="28" name="Footer Placeholder 27"/>
          <p:cNvSpPr>
            <a:spLocks noGrp="1"/>
          </p:cNvSpPr>
          <p:nvPr>
            <p:ph type="ftr" sz="quarter" idx="12"/>
          </p:nvPr>
        </p:nvSpPr>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lgn="r" rtl="1">
              <a:defRPr sz="4000">
                <a:solidFill>
                  <a:schemeClr val="tx2"/>
                </a:solidFill>
              </a:defRPr>
            </a:lvl1pPr>
          </a:lstStyle>
          <a:p>
            <a:r>
              <a:rPr kumimoji="0" lang="en-US" dirty="0" smtClean="0"/>
              <a:t>Click to edit Master title style</a:t>
            </a:r>
            <a:endParaRPr kumimoji="0" lang="en-US" dirty="0"/>
          </a:p>
        </p:txBody>
      </p:sp>
      <p:sp>
        <p:nvSpPr>
          <p:cNvPr id="3" name="Date Placeholder 2"/>
          <p:cNvSpPr>
            <a:spLocks noGrp="1"/>
          </p:cNvSpPr>
          <p:nvPr>
            <p:ph type="dt" sz="half" idx="10"/>
          </p:nvPr>
        </p:nvSpPr>
        <p:spPr>
          <a:xfrm>
            <a:off x="6583680" y="612648"/>
            <a:ext cx="957264" cy="457200"/>
          </a:xfrm>
        </p:spPr>
        <p:txBody>
          <a:bodyPr/>
          <a:lstStyle>
            <a:lvl1pPr algn="r" rtl="1">
              <a:defRPr/>
            </a:lvl1pPr>
          </a:lstStyle>
          <a:p>
            <a:r>
              <a:rPr lang="en-US" smtClean="0"/>
              <a:t>دسا22مبر 2009</a:t>
            </a:r>
            <a:endParaRPr lang="en-US" dirty="0"/>
          </a:p>
        </p:txBody>
      </p:sp>
      <p:sp>
        <p:nvSpPr>
          <p:cNvPr id="4" name="Footer Placeholder 3"/>
          <p:cNvSpPr>
            <a:spLocks noGrp="1"/>
          </p:cNvSpPr>
          <p:nvPr>
            <p:ph type="ftr" sz="quarter" idx="11"/>
          </p:nvPr>
        </p:nvSpPr>
        <p:spPr>
          <a:xfrm>
            <a:off x="5257800" y="612648"/>
            <a:ext cx="1325880" cy="457200"/>
          </a:xfrm>
        </p:spPr>
        <p:txBody>
          <a:bodyPr/>
          <a:lstStyle>
            <a:lvl1pPr algn="l" rtl="1">
              <a:defRPr/>
            </a:lvl1p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lvl1pPr algn="l" rtl="1">
              <a:defRPr/>
            </a:lvl1pPr>
          </a:lstStyle>
          <a:p>
            <a:fld id="{96652B35-718D-4E28-AFEB-B694A3B357E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دسا22مبر 2009</a:t>
            </a:r>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دسا22مبر 2009</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دسا22مبر 2009</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lgn="l" eaLnBrk="1" latinLnBrk="0" hangingPunct="1"/>
            <a:r>
              <a:rPr lang="en-US" smtClean="0"/>
              <a:t>دسا22مبر 2009</a:t>
            </a:r>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lgn="r" eaLnBrk="1" latinLnBrk="0" hangingPunct="1"/>
            <a:endParaRPr kumimoji="0"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آنالیز ایمنی شغلی (</a:t>
            </a:r>
            <a:r>
              <a:rPr lang="en-US" dirty="0" smtClean="0"/>
              <a:t>JSA</a:t>
            </a:r>
            <a:r>
              <a:rPr lang="fa-IR" dirty="0" smtClean="0"/>
              <a:t>)</a:t>
            </a:r>
            <a:endParaRPr lang="en-US" dirty="0"/>
          </a:p>
        </p:txBody>
      </p:sp>
      <p:sp>
        <p:nvSpPr>
          <p:cNvPr id="3" name="Subtitle 2"/>
          <p:cNvSpPr>
            <a:spLocks noGrp="1"/>
          </p:cNvSpPr>
          <p:nvPr>
            <p:ph type="subTitle" idx="1"/>
          </p:nvPr>
        </p:nvSpPr>
        <p:spPr>
          <a:xfrm>
            <a:off x="142844" y="3899938"/>
            <a:ext cx="5267356" cy="1315012"/>
          </a:xfrm>
        </p:spPr>
        <p:txBody>
          <a:bodyPr>
            <a:normAutofit/>
          </a:bodyPr>
          <a:lstStyle/>
          <a:p>
            <a:pPr algn="ctr"/>
            <a:endParaRPr lang="fa-IR" dirty="0" smtClean="0">
              <a:cs typeface="B Homa" pitchFamily="2" charset="-78"/>
            </a:endParaRPr>
          </a:p>
        </p:txBody>
      </p:sp>
      <p:pic>
        <p:nvPicPr>
          <p:cNvPr id="6" name="Picture 5" descr="HSE Back.jpg"/>
          <p:cNvPicPr>
            <a:picLocks noChangeAspect="1"/>
          </p:cNvPicPr>
          <p:nvPr/>
        </p:nvPicPr>
        <p:blipFill>
          <a:blip r:embed="rId2" cstate="print"/>
          <a:srcRect l="24853" t="15556" r="21710" b="44444"/>
          <a:stretch>
            <a:fillRect/>
          </a:stretch>
        </p:blipFill>
        <p:spPr>
          <a:xfrm>
            <a:off x="6553200" y="685800"/>
            <a:ext cx="1905000" cy="2017059"/>
          </a:xfrm>
          <a:prstGeom prst="rect">
            <a:avLst/>
          </a:prstGeom>
        </p:spPr>
      </p:pic>
      <p:sp>
        <p:nvSpPr>
          <p:cNvPr id="4" name="Rectangle 3"/>
          <p:cNvSpPr/>
          <p:nvPr/>
        </p:nvSpPr>
        <p:spPr>
          <a:xfrm>
            <a:off x="2771800" y="6165304"/>
            <a:ext cx="288032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http://</a:t>
            </a:r>
            <a:r>
              <a:rPr lang="en-US" dirty="0" smtClean="0"/>
              <a:t>hse.sellfile.ir</a:t>
            </a:r>
            <a:endParaRPr lang="fa-I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شکستن وظایف به مراحل پشت سرهم</a:t>
            </a:r>
            <a:endParaRPr lang="en-US" dirty="0"/>
          </a:p>
        </p:txBody>
      </p:sp>
      <p:sp>
        <p:nvSpPr>
          <p:cNvPr id="3" name="Content Placeholder 2"/>
          <p:cNvSpPr>
            <a:spLocks noGrp="1"/>
          </p:cNvSpPr>
          <p:nvPr>
            <p:ph idx="1"/>
          </p:nvPr>
        </p:nvSpPr>
        <p:spPr/>
        <p:txBody>
          <a:bodyPr>
            <a:normAutofit fontScale="92500" lnSpcReduction="10000"/>
          </a:bodyPr>
          <a:lstStyle/>
          <a:p>
            <a:r>
              <a:rPr lang="fa-IR" dirty="0" smtClean="0"/>
              <a:t>در تقسيم وظایف به مراحل پشت سرهم بايد از دو اشتباه رايج زير خودداري گردد :</a:t>
            </a:r>
          </a:p>
          <a:p>
            <a:pPr lvl="1"/>
            <a:r>
              <a:rPr lang="fa-IR" dirty="0" smtClean="0"/>
              <a:t>بيش از حد وارد جزئيات شدن که منجر به تعداد زيادي از مراحل غير ضروري مي گردد.</a:t>
            </a:r>
            <a:endParaRPr lang="en-US" b="1" dirty="0" smtClean="0"/>
          </a:p>
          <a:p>
            <a:pPr lvl="1"/>
            <a:r>
              <a:rPr lang="fa-IR" dirty="0" smtClean="0"/>
              <a:t>وارد جزئيات نشدن و شغل را به صورت کلي تقسيم کردن که موجب عدم ثبت مراحل اصلي شغل مي گردد.</a:t>
            </a:r>
          </a:p>
          <a:p>
            <a:endParaRPr lang="fa-IR" dirty="0" smtClean="0"/>
          </a:p>
          <a:p>
            <a:r>
              <a:rPr lang="fa-IR" dirty="0" smtClean="0"/>
              <a:t>حفظ توالی مراحل در یک وظیفه از اهمیت بسزایی برخوردار است بطوریکه هر مرحله ای که خارج از توالی خود انجام شود می تواند خطری بالقوه محسوب شود که به پیامدهای ناخواسته ای منجر می شود.</a:t>
            </a:r>
          </a:p>
        </p:txBody>
      </p:sp>
      <p:sp>
        <p:nvSpPr>
          <p:cNvPr id="4" name="Slide Number Placeholder 3"/>
          <p:cNvSpPr>
            <a:spLocks noGrp="1"/>
          </p:cNvSpPr>
          <p:nvPr>
            <p:ph type="sldNum" sz="quarter" idx="12"/>
          </p:nvPr>
        </p:nvSpPr>
        <p:spPr/>
        <p:txBody>
          <a:bodyPr/>
          <a:lstStyle/>
          <a:p>
            <a:fld id="{96652B35-718D-4E28-AFEB-B694A3B357E8}"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شکستن وظایف به مراحل پشت سرهم</a:t>
            </a:r>
            <a:endParaRPr lang="en-US" dirty="0"/>
          </a:p>
        </p:txBody>
      </p:sp>
      <p:sp>
        <p:nvSpPr>
          <p:cNvPr id="3" name="Content Placeholder 2"/>
          <p:cNvSpPr>
            <a:spLocks noGrp="1"/>
          </p:cNvSpPr>
          <p:nvPr>
            <p:ph idx="1"/>
          </p:nvPr>
        </p:nvSpPr>
        <p:spPr/>
        <p:txBody>
          <a:bodyPr/>
          <a:lstStyle/>
          <a:p>
            <a:r>
              <a:rPr lang="fa-IR" dirty="0" smtClean="0"/>
              <a:t>بمنظور تعیین مراحل می بایست عملکرد فرد در ساعات و شرایط نرمال کاری مورد بررسی قرار گیرد.</a:t>
            </a:r>
          </a:p>
          <a:p>
            <a:endParaRPr lang="fa-IR" dirty="0" smtClean="0"/>
          </a:p>
          <a:p>
            <a:r>
              <a:rPr lang="fa-IR" dirty="0" smtClean="0"/>
              <a:t>به عنوان یک قاعده کلی اکثر وظایف را می توان به کمتر از ده مرحله تقسیم کرد. </a:t>
            </a:r>
          </a:p>
          <a:p>
            <a:endParaRPr lang="fa-IR" dirty="0" smtClean="0"/>
          </a:p>
          <a:p>
            <a:r>
              <a:rPr lang="fa-IR" dirty="0" smtClean="0"/>
              <a:t>هر مرحله معمولا با یک فعل حرکتی مشخص مشخص می شود.</a:t>
            </a:r>
          </a:p>
          <a:p>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600" dirty="0" smtClean="0"/>
              <a:t>شناسایی خطرات بالقوه در هر یک از وظایف و مراحل شغلی</a:t>
            </a:r>
            <a:endParaRPr lang="en-US" sz="3600" dirty="0"/>
          </a:p>
        </p:txBody>
      </p:sp>
      <p:sp>
        <p:nvSpPr>
          <p:cNvPr id="3" name="Content Placeholder 2"/>
          <p:cNvSpPr>
            <a:spLocks noGrp="1"/>
          </p:cNvSpPr>
          <p:nvPr>
            <p:ph idx="1"/>
          </p:nvPr>
        </p:nvSpPr>
        <p:spPr/>
        <p:txBody>
          <a:bodyPr>
            <a:normAutofit fontScale="92500"/>
          </a:bodyPr>
          <a:lstStyle/>
          <a:p>
            <a:endParaRPr lang="fa-IR" dirty="0" smtClean="0"/>
          </a:p>
          <a:p>
            <a:r>
              <a:rPr lang="fa-IR" dirty="0" smtClean="0"/>
              <a:t>حوادث به دو دليل اتفاق مي افتند، اعمال نا ايمن و شرايط ناايمن. </a:t>
            </a:r>
          </a:p>
          <a:p>
            <a:r>
              <a:rPr lang="fa-IR" dirty="0" smtClean="0"/>
              <a:t>جمع آوری اطلاعات مورد نیاز از طریق: </a:t>
            </a:r>
          </a:p>
          <a:p>
            <a:pPr lvl="1"/>
            <a:r>
              <a:rPr lang="fa-IR" dirty="0" smtClean="0"/>
              <a:t>مشاهده مستقیم</a:t>
            </a:r>
          </a:p>
          <a:p>
            <a:pPr lvl="1"/>
            <a:r>
              <a:rPr lang="fa-IR" dirty="0" smtClean="0"/>
              <a:t>مصاحبه با پرسنل و سرپرستان واحد</a:t>
            </a:r>
          </a:p>
          <a:p>
            <a:pPr lvl="1"/>
            <a:r>
              <a:rPr lang="fa-IR" dirty="0" smtClean="0"/>
              <a:t>دستورالعمل ها و روشهای اجرایی مربوطه</a:t>
            </a:r>
          </a:p>
          <a:p>
            <a:pPr lvl="1"/>
            <a:r>
              <a:rPr lang="fa-IR" dirty="0" smtClean="0"/>
              <a:t>شرح شغل ها</a:t>
            </a:r>
          </a:p>
          <a:p>
            <a:pPr lvl="1"/>
            <a:r>
              <a:rPr lang="fa-IR" dirty="0" smtClean="0"/>
              <a:t>سوابق حوادث </a:t>
            </a:r>
          </a:p>
          <a:p>
            <a:pPr lvl="1"/>
            <a:r>
              <a:rPr lang="fa-IR" dirty="0" smtClean="0"/>
              <a:t>آنالیز ریسک های قبلی انجام شده</a:t>
            </a:r>
          </a:p>
          <a:p>
            <a:pPr lvl="1"/>
            <a:r>
              <a:rPr lang="fa-IR" dirty="0" smtClean="0"/>
              <a:t>چک ليستها</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تعیین اقدامات کنترلی و پیشگیرانه</a:t>
            </a:r>
            <a:endParaRPr lang="en-US" dirty="0"/>
          </a:p>
        </p:txBody>
      </p:sp>
      <p:sp>
        <p:nvSpPr>
          <p:cNvPr id="3" name="Content Placeholder 2"/>
          <p:cNvSpPr>
            <a:spLocks noGrp="1"/>
          </p:cNvSpPr>
          <p:nvPr>
            <p:ph idx="1"/>
          </p:nvPr>
        </p:nvSpPr>
        <p:spPr>
          <a:xfrm>
            <a:off x="457200" y="2249424"/>
            <a:ext cx="8229600" cy="2394022"/>
          </a:xfrm>
        </p:spPr>
        <p:txBody>
          <a:bodyPr>
            <a:normAutofit/>
          </a:bodyPr>
          <a:lstStyle/>
          <a:p>
            <a:r>
              <a:rPr lang="fa-IR" dirty="0" smtClean="0"/>
              <a:t>پيشنهاد راهکارهاي عملي و ممکن جهت حذف و يا کنترل خطرات شناسايي شده.</a:t>
            </a:r>
          </a:p>
          <a:p>
            <a:r>
              <a:rPr lang="fa-IR" dirty="0" smtClean="0"/>
              <a:t>قبل از ارائه هرگومه اقدام کنترلی می بایستی قابل اجرا بودن آن را از نظر هزینه های لازم، میزان اثربخشی روش کنترلی مورد نظر و همچنین قابل اعتماد بودن آن روش را در نظر داشت.</a:t>
            </a:r>
          </a:p>
        </p:txBody>
      </p:sp>
      <p:sp>
        <p:nvSpPr>
          <p:cNvPr id="4" name="Slide Number Placeholder 3"/>
          <p:cNvSpPr>
            <a:spLocks noGrp="1"/>
          </p:cNvSpPr>
          <p:nvPr>
            <p:ph type="sldNum" sz="quarter" idx="12"/>
          </p:nvPr>
        </p:nvSpPr>
        <p:spPr/>
        <p:txBody>
          <a:bodyPr/>
          <a:lstStyle/>
          <a:p>
            <a:fld id="{96652B35-718D-4E28-AFEB-B694A3B357E8}" type="slidenum">
              <a:rPr lang="en-US" smtClean="0"/>
              <a:pPr/>
              <a:t>13</a:t>
            </a:fld>
            <a:endParaRPr lang="en-US" dirty="0"/>
          </a:p>
        </p:txBody>
      </p:sp>
      <p:sp>
        <p:nvSpPr>
          <p:cNvPr id="5" name="Rectangle 4"/>
          <p:cNvSpPr/>
          <p:nvPr/>
        </p:nvSpPr>
        <p:spPr>
          <a:xfrm>
            <a:off x="500034" y="4611231"/>
            <a:ext cx="8001056" cy="2000548"/>
          </a:xfrm>
          <a:prstGeom prst="rect">
            <a:avLst/>
          </a:prstGeom>
        </p:spPr>
        <p:txBody>
          <a:bodyPr wrap="square" numCol="2" rtlCol="1">
            <a:spAutoFit/>
          </a:bodyPr>
          <a:lstStyle/>
          <a:p>
            <a:pPr algn="r" rtl="1">
              <a:buFont typeface="Arial" pitchFamily="34" charset="0"/>
              <a:buChar char="•"/>
            </a:pPr>
            <a:r>
              <a:rPr lang="fa-IR" sz="2800" dirty="0" smtClean="0">
                <a:cs typeface="B Homa" pitchFamily="2" charset="-78"/>
              </a:rPr>
              <a:t>انواع اقدامات کنترلی:</a:t>
            </a:r>
          </a:p>
          <a:p>
            <a:pPr marL="971550" lvl="1" indent="-514350" algn="r" rtl="1">
              <a:buFont typeface="+mj-lt"/>
              <a:buAutoNum type="arabicPeriod"/>
            </a:pPr>
            <a:r>
              <a:rPr lang="fa-IR" sz="2400" dirty="0" smtClean="0">
                <a:cs typeface="B Homa" pitchFamily="2" charset="-78"/>
              </a:rPr>
              <a:t>حذف یا جایگزینی </a:t>
            </a:r>
          </a:p>
          <a:p>
            <a:pPr marL="971550" lvl="1" indent="-514350" algn="r" rtl="1">
              <a:buFont typeface="+mj-lt"/>
              <a:buAutoNum type="arabicPeriod"/>
            </a:pPr>
            <a:r>
              <a:rPr lang="fa-IR" sz="2400" dirty="0" smtClean="0">
                <a:cs typeface="B Homa" pitchFamily="2" charset="-78"/>
              </a:rPr>
              <a:t>تغییر روش و الگوی کار </a:t>
            </a:r>
          </a:p>
          <a:p>
            <a:pPr marL="971550" lvl="1" indent="-514350" algn="r" rtl="1">
              <a:buFont typeface="+mj-lt"/>
              <a:buAutoNum type="arabicPeriod"/>
            </a:pPr>
            <a:r>
              <a:rPr lang="fa-IR" sz="2400" dirty="0" smtClean="0">
                <a:cs typeface="B Homa" pitchFamily="2" charset="-78"/>
              </a:rPr>
              <a:t>کاهش زمان تماس</a:t>
            </a:r>
          </a:p>
          <a:p>
            <a:pPr marL="971550" lvl="1" indent="-514350" algn="r" rtl="1">
              <a:buFont typeface="+mj-lt"/>
              <a:buAutoNum type="arabicPeriod"/>
            </a:pPr>
            <a:r>
              <a:rPr lang="fa-IR" sz="2400" dirty="0" smtClean="0">
                <a:cs typeface="B Homa" pitchFamily="2" charset="-78"/>
              </a:rPr>
              <a:t>کنترل های فنی مهندسی</a:t>
            </a:r>
          </a:p>
          <a:p>
            <a:pPr marL="971550" lvl="1" indent="-514350" algn="r" rtl="1">
              <a:buFont typeface="+mj-lt"/>
              <a:buAutoNum type="arabicPeriod"/>
            </a:pPr>
            <a:endParaRPr lang="fa-IR" sz="2400" dirty="0" smtClean="0">
              <a:cs typeface="B Homa" pitchFamily="2" charset="-78"/>
            </a:endParaRPr>
          </a:p>
          <a:p>
            <a:pPr marL="971550" lvl="1" indent="-514350" algn="r" rtl="1">
              <a:buFont typeface="+mj-lt"/>
              <a:buAutoNum type="arabicPeriod"/>
            </a:pPr>
            <a:r>
              <a:rPr lang="fa-IR" sz="2400" dirty="0" smtClean="0">
                <a:cs typeface="B Homa" pitchFamily="2" charset="-78"/>
              </a:rPr>
              <a:t>سیستم های ایمن کار</a:t>
            </a:r>
          </a:p>
          <a:p>
            <a:pPr marL="971550" lvl="1" indent="-514350" algn="r" rtl="1">
              <a:buFont typeface="+mj-lt"/>
              <a:buAutoNum type="arabicPeriod"/>
            </a:pPr>
            <a:r>
              <a:rPr lang="fa-IR" sz="2400" dirty="0" smtClean="0">
                <a:cs typeface="B Homa" pitchFamily="2" charset="-78"/>
              </a:rPr>
              <a:t>آموزش و اطلاعات</a:t>
            </a:r>
          </a:p>
          <a:p>
            <a:pPr marL="971550" lvl="1" indent="-514350" algn="r" rtl="1">
              <a:buFont typeface="+mj-lt"/>
              <a:buAutoNum type="arabicPeriod"/>
            </a:pPr>
            <a:r>
              <a:rPr lang="fa-IR" sz="2400" dirty="0" smtClean="0">
                <a:cs typeface="B Homa" pitchFamily="2" charset="-78"/>
              </a:rPr>
              <a:t>وسایل حفاظت فردی</a:t>
            </a:r>
          </a:p>
          <a:p>
            <a:pPr marL="971550" lvl="1" indent="-514350" algn="r" rtl="1">
              <a:buFont typeface="+mj-lt"/>
              <a:buAutoNum type="arabicPeriod"/>
            </a:pPr>
            <a:r>
              <a:rPr lang="fa-IR" sz="2400" dirty="0" smtClean="0">
                <a:cs typeface="B Homa" pitchFamily="2" charset="-78"/>
              </a:rPr>
              <a:t>پایش و نظارت</a:t>
            </a:r>
            <a:endParaRPr lang="en-US" sz="2400" dirty="0" smtClean="0">
              <a:cs typeface="B Homa"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تعیین اقدامات کنترلی و پیشگیرانه</a:t>
            </a:r>
            <a:endParaRPr lang="en-US" dirty="0"/>
          </a:p>
        </p:txBody>
      </p:sp>
      <p:sp>
        <p:nvSpPr>
          <p:cNvPr id="3" name="Content Placeholder 2"/>
          <p:cNvSpPr>
            <a:spLocks noGrp="1"/>
          </p:cNvSpPr>
          <p:nvPr>
            <p:ph idx="1"/>
          </p:nvPr>
        </p:nvSpPr>
        <p:spPr/>
        <p:txBody>
          <a:bodyPr/>
          <a:lstStyle/>
          <a:p>
            <a:pPr marL="624078" indent="-514350">
              <a:buFont typeface="+mj-lt"/>
              <a:buAutoNum type="arabicPeriod"/>
            </a:pPr>
            <a:r>
              <a:rPr lang="fa-IR" b="1" dirty="0" smtClean="0"/>
              <a:t>حذف یا جایگزینی :</a:t>
            </a:r>
            <a:r>
              <a:rPr lang="fa-IR" dirty="0" smtClean="0"/>
              <a:t> </a:t>
            </a:r>
          </a:p>
          <a:p>
            <a:pPr marL="916686" lvl="1" indent="-514350"/>
            <a:r>
              <a:rPr lang="fa-IR" dirty="0" smtClean="0"/>
              <a:t>این روش بهترین و کارآمدترین روش برای پیشگیری از عوامل بالقوه خطرناک و پیامدهای ناشی از آنها می باشد. </a:t>
            </a:r>
          </a:p>
          <a:p>
            <a:pPr marL="916686" lvl="1" indent="-514350"/>
            <a:r>
              <a:rPr lang="fa-IR" dirty="0" smtClean="0"/>
              <a:t>استفاده از رنگهای </a:t>
            </a:r>
            <a:r>
              <a:rPr lang="en-US" dirty="0" smtClean="0"/>
              <a:t>water-base</a:t>
            </a:r>
            <a:r>
              <a:rPr lang="fa-IR" dirty="0" smtClean="0"/>
              <a:t> بجای </a:t>
            </a:r>
            <a:r>
              <a:rPr lang="en-US" dirty="0" smtClean="0"/>
              <a:t>oil-base</a:t>
            </a:r>
            <a:endParaRPr lang="fa-IR" dirty="0" smtClean="0"/>
          </a:p>
          <a:p>
            <a:pPr marL="916686" lvl="1" indent="-514350"/>
            <a:r>
              <a:rPr lang="fa-IR" dirty="0" smtClean="0"/>
              <a:t>استفاده از یک نوع کم خطر آزبست</a:t>
            </a:r>
          </a:p>
          <a:p>
            <a:pPr marL="916686" lvl="1" indent="-514350"/>
            <a:r>
              <a:rPr lang="fa-IR" dirty="0" smtClean="0"/>
              <a:t>استفاده از هوای فشرده به عنوان منبع نیرو به جای برق</a:t>
            </a:r>
          </a:p>
          <a:p>
            <a:pPr marL="916686" lvl="1" indent="-514350"/>
            <a:r>
              <a:rPr lang="fa-IR" dirty="0" smtClean="0"/>
              <a:t>در هنگام جایگزینی می بایستی توجه نمود که مورد جدید، ریسک اضافی به محیط کار تحمیل نکند.</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تعیین اقدامات کنترلی و پیشگیرانه</a:t>
            </a:r>
            <a:endParaRPr lang="en-US" dirty="0"/>
          </a:p>
        </p:txBody>
      </p:sp>
      <p:sp>
        <p:nvSpPr>
          <p:cNvPr id="3" name="Content Placeholder 2"/>
          <p:cNvSpPr>
            <a:spLocks noGrp="1"/>
          </p:cNvSpPr>
          <p:nvPr>
            <p:ph idx="1"/>
          </p:nvPr>
        </p:nvSpPr>
        <p:spPr/>
        <p:txBody>
          <a:bodyPr/>
          <a:lstStyle/>
          <a:p>
            <a:pPr marL="624078" indent="-514350">
              <a:buFont typeface="+mj-lt"/>
              <a:buAutoNum type="arabicPeriod" startAt="2"/>
            </a:pPr>
            <a:r>
              <a:rPr lang="fa-IR" b="1" dirty="0" smtClean="0"/>
              <a:t>تغییر روش و الگوی کار : </a:t>
            </a:r>
          </a:p>
          <a:p>
            <a:pPr marL="916686" lvl="1" indent="-514350"/>
            <a:r>
              <a:rPr lang="fa-IR" dirty="0" smtClean="0"/>
              <a:t>در بعضی شرایط کاهش میزان تماس افراد با ریسک موجود در محیط کار، با تغییر روش انجام کار امکان پذیر است. </a:t>
            </a:r>
          </a:p>
          <a:p>
            <a:pPr marL="916686" lvl="1" indent="-514350"/>
            <a:r>
              <a:rPr lang="fa-IR" dirty="0" smtClean="0"/>
              <a:t>تغییر روش انجام کار با توجه به چپ دست یا راست دست بودن فرد.</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تعیین اقدامات کنترلی و پیشگیرانه</a:t>
            </a:r>
            <a:endParaRPr lang="en-US" dirty="0"/>
          </a:p>
        </p:txBody>
      </p:sp>
      <p:sp>
        <p:nvSpPr>
          <p:cNvPr id="3" name="Content Placeholder 2"/>
          <p:cNvSpPr>
            <a:spLocks noGrp="1"/>
          </p:cNvSpPr>
          <p:nvPr>
            <p:ph idx="1"/>
          </p:nvPr>
        </p:nvSpPr>
        <p:spPr/>
        <p:txBody>
          <a:bodyPr/>
          <a:lstStyle/>
          <a:p>
            <a:pPr marL="624078" indent="-514350">
              <a:buFont typeface="+mj-lt"/>
              <a:buAutoNum type="arabicPeriod" startAt="3"/>
            </a:pPr>
            <a:r>
              <a:rPr lang="fa-IR" b="1" dirty="0" smtClean="0"/>
              <a:t>کاهش زمان تماس :</a:t>
            </a:r>
          </a:p>
          <a:p>
            <a:pPr marL="916686" lvl="1" indent="-514350"/>
            <a:r>
              <a:rPr lang="fa-IR" dirty="0" smtClean="0"/>
              <a:t>به این معنی می باشد که مدت زمانی که کارگر در تماس با عامل بالقوع خطرناک می باشد را با محول کردن یک فعالیت دیگر به کارگر یا دادن استراحت، کاهش دهیم. </a:t>
            </a:r>
          </a:p>
          <a:p>
            <a:pPr marL="916686" lvl="1" indent="-514350"/>
            <a:r>
              <a:rPr lang="fa-IR" dirty="0" smtClean="0"/>
              <a:t>این روش بیشتر برای کنترل خطرات بهداشتی مثل صدا، آسیبهای ناشی از صفحه مانیتور و مواد شیمیایی قابل استفاده است. </a:t>
            </a:r>
          </a:p>
          <a:p>
            <a:pPr marL="916686" lvl="1" indent="-514350"/>
            <a:r>
              <a:rPr lang="fa-IR" dirty="0" smtClean="0"/>
              <a:t>لازم به ذکر است که برای بسیاری از عوامل بالقوه خطرناک حد تماس مجاز کوتاه مدت و همچنین حد تماس مجاز معمول برای 8 ساعت کار در روز وجود دارد.</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تعیین اقدامات کنترلی و پیشگیرانه</a:t>
            </a:r>
            <a:endParaRPr lang="en-US" dirty="0"/>
          </a:p>
        </p:txBody>
      </p:sp>
      <p:sp>
        <p:nvSpPr>
          <p:cNvPr id="3" name="Content Placeholder 2"/>
          <p:cNvSpPr>
            <a:spLocks noGrp="1"/>
          </p:cNvSpPr>
          <p:nvPr>
            <p:ph idx="1"/>
          </p:nvPr>
        </p:nvSpPr>
        <p:spPr/>
        <p:txBody>
          <a:bodyPr/>
          <a:lstStyle/>
          <a:p>
            <a:pPr marL="624078" indent="-514350">
              <a:buFont typeface="+mj-lt"/>
              <a:buAutoNum type="arabicPeriod" startAt="4"/>
            </a:pPr>
            <a:r>
              <a:rPr lang="fa-IR" b="1" dirty="0" smtClean="0"/>
              <a:t>کنترل های فنی مهندسی :</a:t>
            </a:r>
          </a:p>
          <a:p>
            <a:pPr marL="916686" lvl="1" indent="-514350"/>
            <a:r>
              <a:rPr lang="fa-IR" dirty="0" smtClean="0"/>
              <a:t>این روش، ریسک ها را به جای آنکه به نحوه کار کردن افراد دخالت دهد، به کمک طراحی فنی مهندسی کنترل می کند. </a:t>
            </a:r>
          </a:p>
          <a:p>
            <a:pPr marL="916686" lvl="1" indent="-514350"/>
            <a:r>
              <a:rPr lang="fa-IR" dirty="0" smtClean="0"/>
              <a:t>راههای متعددی برای دستیابی به چنین کنترلهایی وجود دارد، از جمله:</a:t>
            </a:r>
          </a:p>
          <a:p>
            <a:pPr marL="1181862" lvl="2" indent="-514350"/>
            <a:r>
              <a:rPr lang="fa-IR" dirty="0" smtClean="0"/>
              <a:t>کنترل ریسک در منبع (مثلا استفاده از فیلترهای موثرتر در کنترل گرد و غبار یا خرید تجهیزات با صدای کمتر)</a:t>
            </a:r>
          </a:p>
          <a:p>
            <a:pPr marL="1181862" lvl="2" indent="-514350"/>
            <a:r>
              <a:rPr lang="fa-IR" dirty="0" smtClean="0"/>
              <a:t>ریسک های تحت تماس را می توان با روشهایی نظیر جداسازی، عایق کاری و تهویه کنترل نمود.</a:t>
            </a:r>
          </a:p>
        </p:txBody>
      </p:sp>
      <p:sp>
        <p:nvSpPr>
          <p:cNvPr id="4" name="Slide Number Placeholder 3"/>
          <p:cNvSpPr>
            <a:spLocks noGrp="1"/>
          </p:cNvSpPr>
          <p:nvPr>
            <p:ph type="sldNum" sz="quarter" idx="12"/>
          </p:nvPr>
        </p:nvSpPr>
        <p:spPr/>
        <p:txBody>
          <a:bodyPr/>
          <a:lstStyle/>
          <a:p>
            <a:fld id="{96652B35-718D-4E28-AFEB-B694A3B357E8}"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تعیین اقدامات کنترلی و پیشگیرانه</a:t>
            </a:r>
            <a:endParaRPr lang="en-US" dirty="0"/>
          </a:p>
        </p:txBody>
      </p:sp>
      <p:sp>
        <p:nvSpPr>
          <p:cNvPr id="3" name="Content Placeholder 2"/>
          <p:cNvSpPr>
            <a:spLocks noGrp="1"/>
          </p:cNvSpPr>
          <p:nvPr>
            <p:ph idx="1"/>
          </p:nvPr>
        </p:nvSpPr>
        <p:spPr/>
        <p:txBody>
          <a:bodyPr/>
          <a:lstStyle/>
          <a:p>
            <a:pPr marL="624078" indent="-514350">
              <a:buFont typeface="+mj-lt"/>
              <a:buAutoNum type="arabicPeriod" startAt="5"/>
            </a:pPr>
            <a:r>
              <a:rPr lang="fa-IR" b="1" dirty="0" smtClean="0"/>
              <a:t>نظم و انظباط کارگاهی:</a:t>
            </a:r>
            <a:r>
              <a:rPr lang="fa-IR" dirty="0" smtClean="0"/>
              <a:t> </a:t>
            </a:r>
          </a:p>
          <a:p>
            <a:pPr marL="916686" lvl="1" indent="-514350"/>
            <a:r>
              <a:rPr lang="fa-IR" dirty="0" smtClean="0"/>
              <a:t>نظم و انظباط کارگاهی روشی بسیار ارزان و در عین حال موثر در کنترل ریسک ها می باشد. </a:t>
            </a:r>
          </a:p>
          <a:p>
            <a:pPr marL="916686" lvl="1" indent="-514350"/>
            <a:r>
              <a:rPr lang="fa-IR" dirty="0" smtClean="0"/>
              <a:t>این روش شامل نگهداری محیط کار به صورت تمیز و مرتب در تمامی شرایط و نگهداری مناسب محل های ذخیره و انبار مواد خطرناک و سایر آیتم های بالقوه خطرناک می باشد. </a:t>
            </a:r>
          </a:p>
          <a:p>
            <a:pPr marL="916686" lvl="1" indent="-514350"/>
            <a:r>
              <a:rPr lang="fa-IR" dirty="0" smtClean="0"/>
              <a:t>ریسک هایی که با ایجاد نظم و انضباط کارگاهی قابل کنترل می باشند شامل سقوط اشیاء از بالا، لیز خوزدن، سقوط افراد، آتش سوزی و ... می باشد.</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تعیین اقدامات کنترلی و پیشگیرانه</a:t>
            </a:r>
            <a:endParaRPr lang="en-US" dirty="0"/>
          </a:p>
        </p:txBody>
      </p:sp>
      <p:sp>
        <p:nvSpPr>
          <p:cNvPr id="3" name="Content Placeholder 2"/>
          <p:cNvSpPr>
            <a:spLocks noGrp="1"/>
          </p:cNvSpPr>
          <p:nvPr>
            <p:ph idx="1"/>
          </p:nvPr>
        </p:nvSpPr>
        <p:spPr/>
        <p:txBody>
          <a:bodyPr/>
          <a:lstStyle/>
          <a:p>
            <a:pPr marL="624078" indent="-514350">
              <a:buFont typeface="+mj-lt"/>
              <a:buAutoNum type="arabicPeriod" startAt="6"/>
            </a:pPr>
            <a:r>
              <a:rPr lang="fa-IR" b="1" dirty="0" smtClean="0"/>
              <a:t>سیستم های ایمن کار:</a:t>
            </a:r>
            <a:r>
              <a:rPr lang="fa-IR" dirty="0" smtClean="0"/>
              <a:t> </a:t>
            </a:r>
          </a:p>
          <a:p>
            <a:pPr marL="916686" lvl="1" indent="-514350"/>
            <a:r>
              <a:rPr lang="fa-IR" dirty="0" smtClean="0"/>
              <a:t>یک سیستم ایمن کار، روش ایمن انجام فعالیتهای کاری را شرح می دهد.</a:t>
            </a:r>
          </a:p>
          <a:p>
            <a:pPr marL="624078" indent="-514350">
              <a:buFont typeface="+mj-lt"/>
              <a:buAutoNum type="arabicPeriod" startAt="7"/>
            </a:pPr>
            <a:r>
              <a:rPr lang="fa-IR" b="1" dirty="0" smtClean="0"/>
              <a:t>آموزش و اطلاعات:</a:t>
            </a:r>
            <a:r>
              <a:rPr lang="fa-IR" dirty="0" smtClean="0"/>
              <a:t> </a:t>
            </a:r>
          </a:p>
          <a:p>
            <a:pPr marL="916686" lvl="1" indent="-514350"/>
            <a:r>
              <a:rPr lang="fa-IR" dirty="0" smtClean="0"/>
              <a:t>آموزش و اطلاعات از اهمیت خاصی برخوردار می باشد، اما نمی بایست به صورت جداگانه بکار گرفته شوند. </a:t>
            </a:r>
          </a:p>
          <a:p>
            <a:pPr marL="916686" lvl="1" indent="-514350"/>
            <a:r>
              <a:rPr lang="fa-IR" dirty="0" smtClean="0"/>
              <a:t>اطلاعات شامل علائم ایمنی، پوسترهای ایمنی، سیستم های انجام کار و الزامات ایمنی و بهداشتی می باشد که طی جلسات آموزشی می بایستی به افراد انتقال داده شوند.</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فهرست مطالب</a:t>
            </a:r>
            <a:endParaRPr lang="en-US" dirty="0"/>
          </a:p>
        </p:txBody>
      </p:sp>
      <p:sp>
        <p:nvSpPr>
          <p:cNvPr id="3" name="Content Placeholder 2"/>
          <p:cNvSpPr>
            <a:spLocks noGrp="1"/>
          </p:cNvSpPr>
          <p:nvPr>
            <p:ph idx="1"/>
          </p:nvPr>
        </p:nvSpPr>
        <p:spPr/>
        <p:txBody>
          <a:bodyPr>
            <a:normAutofit fontScale="92500" lnSpcReduction="10000"/>
          </a:bodyPr>
          <a:lstStyle/>
          <a:p>
            <a:r>
              <a:rPr lang="fa-IR" dirty="0" smtClean="0"/>
              <a:t>تعاریف و مفاهیم اساسی</a:t>
            </a:r>
          </a:p>
          <a:p>
            <a:r>
              <a:rPr lang="fa-IR" dirty="0" smtClean="0"/>
              <a:t>تهیه برنامه کاری</a:t>
            </a:r>
          </a:p>
          <a:p>
            <a:r>
              <a:rPr lang="fa-IR" dirty="0" smtClean="0"/>
              <a:t>مراحل اجرای آنالیز </a:t>
            </a:r>
            <a:r>
              <a:rPr lang="en-US" dirty="0" smtClean="0"/>
              <a:t>JSA</a:t>
            </a:r>
            <a:endParaRPr lang="fa-IR" dirty="0" smtClean="0"/>
          </a:p>
          <a:p>
            <a:pPr lvl="1"/>
            <a:r>
              <a:rPr lang="fa-IR" dirty="0" smtClean="0"/>
              <a:t>انتخاب مشاغل و اولویت بندی جهت آنالیز</a:t>
            </a:r>
          </a:p>
          <a:p>
            <a:pPr lvl="1"/>
            <a:r>
              <a:rPr lang="fa-IR" dirty="0" smtClean="0"/>
              <a:t>مشخص کردن وظایف هر شغل</a:t>
            </a:r>
          </a:p>
          <a:p>
            <a:pPr lvl="1"/>
            <a:r>
              <a:rPr lang="fa-IR" dirty="0" smtClean="0"/>
              <a:t>شکستن وظایف به مراحل پشت سر هم</a:t>
            </a:r>
          </a:p>
          <a:p>
            <a:pPr lvl="1"/>
            <a:r>
              <a:rPr lang="fa-IR" sz="2800" dirty="0" smtClean="0"/>
              <a:t>شناسایی خطرات بالقوه در هر یک از وظایف و مراحل شغلی</a:t>
            </a:r>
          </a:p>
          <a:p>
            <a:pPr lvl="1"/>
            <a:r>
              <a:rPr lang="fa-IR" sz="2800" dirty="0" smtClean="0"/>
              <a:t>تعیین اقدامات کنترلی و پیشگیرانه</a:t>
            </a:r>
            <a:endParaRPr lang="fa-IR" dirty="0" smtClean="0"/>
          </a:p>
          <a:p>
            <a:pPr lvl="1"/>
            <a:r>
              <a:rPr lang="fa-IR" dirty="0" smtClean="0"/>
              <a:t>بازنگری آنالیز انجام شده</a:t>
            </a:r>
          </a:p>
          <a:p>
            <a:r>
              <a:rPr lang="fa-IR" dirty="0" smtClean="0"/>
              <a:t>کاربرگ </a:t>
            </a:r>
            <a:r>
              <a:rPr lang="en-US" dirty="0" smtClean="0"/>
              <a:t>JSA</a:t>
            </a:r>
          </a:p>
          <a:p>
            <a:r>
              <a:rPr lang="fa-IR" dirty="0" smtClean="0"/>
              <a:t>مزایای </a:t>
            </a:r>
            <a:r>
              <a:rPr lang="en-US" dirty="0" smtClean="0"/>
              <a:t>JSA</a:t>
            </a:r>
            <a:endParaRPr lang="fa-IR" dirty="0" smtClean="0"/>
          </a:p>
          <a:p>
            <a:endParaRPr lang="en-US" dirty="0"/>
          </a:p>
        </p:txBody>
      </p:sp>
      <p:sp>
        <p:nvSpPr>
          <p:cNvPr id="5" name="Slide Number Placeholder 4"/>
          <p:cNvSpPr>
            <a:spLocks noGrp="1"/>
          </p:cNvSpPr>
          <p:nvPr>
            <p:ph type="sldNum" sz="quarter" idx="12"/>
          </p:nvPr>
        </p:nvSpPr>
        <p:spPr/>
        <p:txBody>
          <a:bodyPr/>
          <a:lstStyle/>
          <a:p>
            <a:fld id="{96652B35-718D-4E28-AFEB-B694A3B357E8}"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تعیین اقدامات کنترلی و پیشگیرانه</a:t>
            </a:r>
            <a:endParaRPr lang="en-US" dirty="0"/>
          </a:p>
        </p:txBody>
      </p:sp>
      <p:sp>
        <p:nvSpPr>
          <p:cNvPr id="3" name="Content Placeholder 2"/>
          <p:cNvSpPr>
            <a:spLocks noGrp="1"/>
          </p:cNvSpPr>
          <p:nvPr>
            <p:ph idx="1"/>
          </p:nvPr>
        </p:nvSpPr>
        <p:spPr/>
        <p:txBody>
          <a:bodyPr>
            <a:normAutofit fontScale="92500" lnSpcReduction="10000"/>
          </a:bodyPr>
          <a:lstStyle/>
          <a:p>
            <a:pPr marL="624078" indent="-514350">
              <a:buFont typeface="+mj-lt"/>
              <a:buAutoNum type="arabicPeriod" startAt="8"/>
            </a:pPr>
            <a:r>
              <a:rPr lang="fa-IR" b="1" dirty="0" smtClean="0"/>
              <a:t>وسایل حفاظت فردی:</a:t>
            </a:r>
            <a:r>
              <a:rPr lang="fa-IR" dirty="0" smtClean="0"/>
              <a:t> </a:t>
            </a:r>
          </a:p>
          <a:p>
            <a:pPr marL="916686" lvl="1" indent="-514350"/>
            <a:r>
              <a:rPr lang="fa-IR" dirty="0" smtClean="0"/>
              <a:t>وسایل حفاظت فردی می بایستی به عنوان آخرین راهکار مورد استفاده قرار گیرد. </a:t>
            </a:r>
          </a:p>
          <a:p>
            <a:pPr marL="916686" lvl="1" indent="-514350"/>
            <a:r>
              <a:rPr lang="fa-IR" dirty="0" smtClean="0"/>
              <a:t>این روشها فقط به منزله روشهای مکمل در کنار سایر روشهای کنترلی استفاده شوند و استفاده تنها از آنها، برای کنترل ریسک مناسب نمی باشد. دلایل زیادی برای این امر وجود دارد که از جمله آنها می توان به موارد زیر اشاره نمود:</a:t>
            </a:r>
          </a:p>
          <a:p>
            <a:pPr marL="1181862" lvl="2" indent="-514350"/>
            <a:r>
              <a:rPr lang="fa-IR" dirty="0" smtClean="0"/>
              <a:t>این وسایل تنها افرادی را حفاظت می کنند که آنها را پوشیده باشند و از سایر افراد در مجاورت محل کار حفاظت نمی کنند.</a:t>
            </a:r>
          </a:p>
          <a:p>
            <a:pPr marL="1181862" lvl="2" indent="-514350"/>
            <a:r>
              <a:rPr lang="fa-IR" dirty="0" smtClean="0"/>
              <a:t>میزان اثر آنها به پوشیدن آنها توسط افراد و استفاده صحیح وابسته است.</a:t>
            </a:r>
          </a:p>
          <a:p>
            <a:pPr marL="1181862" lvl="2" indent="-514350"/>
            <a:r>
              <a:rPr lang="fa-IR" dirty="0" smtClean="0"/>
              <a:t>در زمان مناسب می بایستی تعویض گردند (ماسکهای تنفسی)</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تعیین اقدامات کنترلی و پیشگیرانه</a:t>
            </a:r>
            <a:endParaRPr lang="en-US" dirty="0"/>
          </a:p>
        </p:txBody>
      </p:sp>
      <p:sp>
        <p:nvSpPr>
          <p:cNvPr id="3" name="Content Placeholder 2"/>
          <p:cNvSpPr>
            <a:spLocks noGrp="1"/>
          </p:cNvSpPr>
          <p:nvPr>
            <p:ph idx="1"/>
          </p:nvPr>
        </p:nvSpPr>
        <p:spPr/>
        <p:txBody>
          <a:bodyPr/>
          <a:lstStyle/>
          <a:p>
            <a:pPr marL="624078" indent="-514350">
              <a:buFont typeface="+mj-lt"/>
              <a:buAutoNum type="arabicPeriod" startAt="8"/>
            </a:pPr>
            <a:r>
              <a:rPr lang="fa-IR" b="1" dirty="0" smtClean="0"/>
              <a:t>وسایل حفاظت فردی:</a:t>
            </a:r>
            <a:r>
              <a:rPr lang="fa-IR" dirty="0" smtClean="0"/>
              <a:t> </a:t>
            </a:r>
          </a:p>
          <a:p>
            <a:pPr marL="916686" lvl="1" indent="-514350"/>
            <a:r>
              <a:rPr lang="fa-IR" dirty="0" smtClean="0"/>
              <a:t>مزایای استفاده از تجهیزات حفاظت فردی شامل موارد زیر می باشد:</a:t>
            </a:r>
          </a:p>
          <a:p>
            <a:pPr marL="1181862" lvl="2" indent="-514350"/>
            <a:r>
              <a:rPr lang="fa-IR" dirty="0" smtClean="0"/>
              <a:t>در شرایطی که سایر اقدامات کنترلی دچار تقصان شوند این وسایل امکان ادامه کار را فراهم می کنند.</a:t>
            </a:r>
          </a:p>
          <a:p>
            <a:pPr marL="1181862" lvl="2" indent="-514350"/>
            <a:r>
              <a:rPr lang="fa-IR" dirty="0" smtClean="0"/>
              <a:t>در شرایط اضطراری عمدتا تنها راه قابل اجرا می باشند.</a:t>
            </a:r>
            <a:endParaRPr lang="en-US" dirty="0" smtClean="0"/>
          </a:p>
          <a:p>
            <a:pPr marL="1181862" lvl="2" indent="-514350"/>
            <a:endParaRPr lang="fa-IR" dirty="0" smtClean="0"/>
          </a:p>
          <a:p>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تعیین اقدامات کنترلی و پیشگیرانه</a:t>
            </a:r>
            <a:endParaRPr lang="en-US" dirty="0"/>
          </a:p>
        </p:txBody>
      </p:sp>
      <p:sp>
        <p:nvSpPr>
          <p:cNvPr id="3" name="Content Placeholder 2"/>
          <p:cNvSpPr>
            <a:spLocks noGrp="1"/>
          </p:cNvSpPr>
          <p:nvPr>
            <p:ph idx="1"/>
          </p:nvPr>
        </p:nvSpPr>
        <p:spPr/>
        <p:txBody>
          <a:bodyPr/>
          <a:lstStyle/>
          <a:p>
            <a:pPr marL="624078" indent="-514350">
              <a:buFont typeface="+mj-lt"/>
              <a:buAutoNum type="arabicPeriod" startAt="9"/>
            </a:pPr>
            <a:r>
              <a:rPr lang="fa-IR" b="1" dirty="0" smtClean="0"/>
              <a:t>پایش و نظارت :</a:t>
            </a:r>
          </a:p>
          <a:p>
            <a:pPr marL="916686" lvl="1" indent="-514350"/>
            <a:r>
              <a:rPr lang="fa-IR" dirty="0" smtClean="0"/>
              <a:t>تمامی اقدامات کنترلی اعم از اقدامات فنی مهندسی و اقداماتی که به نحوه رفتار کارگران وابسته است می بایستی به منظور اطمینان از صحت عملکرد آنها و صحت کاربرد آنها به دقت نظارت و پایش گردند. </a:t>
            </a:r>
          </a:p>
          <a:p>
            <a:pPr marL="916686" lvl="1" indent="-514350"/>
            <a:r>
              <a:rPr lang="fa-IR" dirty="0" smtClean="0"/>
              <a:t>در شرایطی که صنعت دارای شیفت شب نیز می باشد این نکته حائز اهمیت است که اقدامات کنترلی در تمامی شیفتهای کاری مورد پایش قرار گیرند. </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تعیین اقدامات کنترلی و پیشگیرانه</a:t>
            </a:r>
            <a:endParaRPr lang="en-US" dirty="0"/>
          </a:p>
        </p:txBody>
      </p:sp>
      <p:sp>
        <p:nvSpPr>
          <p:cNvPr id="3" name="Content Placeholder 2"/>
          <p:cNvSpPr>
            <a:spLocks noGrp="1"/>
          </p:cNvSpPr>
          <p:nvPr>
            <p:ph idx="1"/>
          </p:nvPr>
        </p:nvSpPr>
        <p:spPr/>
        <p:txBody>
          <a:bodyPr>
            <a:normAutofit fontScale="92500" lnSpcReduction="10000"/>
          </a:bodyPr>
          <a:lstStyle/>
          <a:p>
            <a:r>
              <a:rPr lang="fa-IR" b="1" dirty="0" smtClean="0"/>
              <a:t>کنترل ریسک های بهداشتی:</a:t>
            </a:r>
            <a:r>
              <a:rPr lang="fa-IR" dirty="0" smtClean="0"/>
              <a:t> </a:t>
            </a:r>
          </a:p>
          <a:p>
            <a:pPr lvl="1"/>
            <a:r>
              <a:rPr lang="fa-IR" dirty="0" smtClean="0"/>
              <a:t>اصول کنترل ریسک برای ریسک های بهداشتی مشابه ریسک های ایمنی می باشد.</a:t>
            </a:r>
          </a:p>
          <a:p>
            <a:pPr lvl="1"/>
            <a:r>
              <a:rPr lang="fa-IR" dirty="0" smtClean="0"/>
              <a:t>ماهیت ریسک های بهداشتی:</a:t>
            </a:r>
          </a:p>
          <a:p>
            <a:pPr lvl="2"/>
            <a:r>
              <a:rPr lang="fa-IR" dirty="0" smtClean="0"/>
              <a:t> به دلیل ارتباط بین فعالیت کارگر و بیماری شغلی، کمتر از آسیب و جراحت ناشی از یک حادثه به چشم می آید. </a:t>
            </a:r>
          </a:p>
          <a:p>
            <a:pPr lvl="2"/>
            <a:r>
              <a:rPr lang="fa-IR" dirty="0" smtClean="0"/>
              <a:t>برخلاف ریسک های ایمنی که بلافاصله بعد از وقوع یک جراحت نمایان می گردد عواقب حاصل از تماس با یک ریسک بهداشتی ممکن است ماهها و گاهی سالها طول بکشد تا خود را نشان دهد و قبل از ظهور هرگونه علائم و نشانه های آسیب، عوارض غیرقابل برگشتی در فرد ایجاد شود. </a:t>
            </a:r>
          </a:p>
          <a:p>
            <a:pPr lvl="1"/>
            <a:r>
              <a:rPr lang="fa-IR" dirty="0" smtClean="0"/>
              <a:t>بنابراین قبل از تماس افراد با ریسک های بهداشتی می بایستی آنها را شناسایی کرد و اقدامات پیشگیرانه در مورد آنها بکار گرفته شود.</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بازنگری آنالیز انجام شده</a:t>
            </a:r>
            <a:endParaRPr lang="en-US" dirty="0"/>
          </a:p>
        </p:txBody>
      </p:sp>
      <p:sp>
        <p:nvSpPr>
          <p:cNvPr id="3" name="Content Placeholder 2"/>
          <p:cNvSpPr>
            <a:spLocks noGrp="1"/>
          </p:cNvSpPr>
          <p:nvPr>
            <p:ph idx="1"/>
          </p:nvPr>
        </p:nvSpPr>
        <p:spPr/>
        <p:txBody>
          <a:bodyPr/>
          <a:lstStyle/>
          <a:p>
            <a:r>
              <a:rPr lang="fa-IR" dirty="0" smtClean="0"/>
              <a:t>یک </a:t>
            </a:r>
            <a:r>
              <a:rPr lang="en-US" dirty="0" smtClean="0"/>
              <a:t>JSA</a:t>
            </a:r>
            <a:r>
              <a:rPr lang="fa-IR" dirty="0" smtClean="0"/>
              <a:t> در صورتیکه اثربخش خواهد بود که بصورت دوره ای مورد بازنگری قرار گیرد.</a:t>
            </a:r>
          </a:p>
          <a:p>
            <a:r>
              <a:rPr lang="fa-IR" dirty="0" smtClean="0"/>
              <a:t>این امر به شناسایی خطراتی که در آنالیز اولیه نادیده گرفته شده بودند، کمک می کند.</a:t>
            </a:r>
          </a:p>
          <a:p>
            <a:r>
              <a:rPr lang="fa-IR" dirty="0" smtClean="0"/>
              <a:t>آنالیز </a:t>
            </a:r>
            <a:r>
              <a:rPr lang="en-US" dirty="0" smtClean="0"/>
              <a:t>JSA</a:t>
            </a:r>
            <a:r>
              <a:rPr lang="fa-IR" dirty="0" smtClean="0"/>
              <a:t> همچنین می بایست بلافاصله پس از هر حادثه مجددا بررسی شود تا دستورالعمل ها و تجهیزات حفاظتی ضروری مشخص شوند. </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بازنگری آنالیز انجام شده</a:t>
            </a:r>
            <a:endParaRPr lang="en-US" dirty="0"/>
          </a:p>
        </p:txBody>
      </p:sp>
      <p:sp>
        <p:nvSpPr>
          <p:cNvPr id="3" name="Content Placeholder 2"/>
          <p:cNvSpPr>
            <a:spLocks noGrp="1"/>
          </p:cNvSpPr>
          <p:nvPr>
            <p:ph idx="1"/>
          </p:nvPr>
        </p:nvSpPr>
        <p:spPr/>
        <p:txBody>
          <a:bodyPr/>
          <a:lstStyle/>
          <a:p>
            <a:r>
              <a:rPr lang="fa-IR" dirty="0" smtClean="0"/>
              <a:t>به طور کلی تعریف یک فرآیند تجدید نظر نتایج زیر را به دنبال دارد :</a:t>
            </a:r>
          </a:p>
          <a:p>
            <a:pPr lvl="1"/>
            <a:r>
              <a:rPr lang="fa-IR" dirty="0" smtClean="0"/>
              <a:t>کسب اطمینان از عدم شکل گیری خطرات جدید تر</a:t>
            </a:r>
          </a:p>
          <a:p>
            <a:pPr lvl="1"/>
            <a:r>
              <a:rPr lang="fa-IR" dirty="0" smtClean="0"/>
              <a:t>دریافت بازخورد از کارکنان انجام دهنده شغل</a:t>
            </a:r>
            <a:endParaRPr lang="en-US" dirty="0" smtClean="0"/>
          </a:p>
          <a:p>
            <a:pPr lvl="1"/>
            <a:r>
              <a:rPr lang="fa-IR" dirty="0" smtClean="0"/>
              <a:t>اطمینان از این امر که کارکنان از دستورالعمل های کاری تعیین شده توسط </a:t>
            </a:r>
            <a:r>
              <a:rPr lang="en-US" dirty="0" smtClean="0"/>
              <a:t>JSA</a:t>
            </a:r>
            <a:r>
              <a:rPr lang="fa-IR" dirty="0" smtClean="0"/>
              <a:t> تبعیت می کنند</a:t>
            </a:r>
            <a:endParaRPr lang="en-US" dirty="0" smtClean="0"/>
          </a:p>
          <a:p>
            <a:pPr lvl="1"/>
            <a:r>
              <a:rPr lang="fa-IR" dirty="0" smtClean="0"/>
              <a:t>تعیین نیاز برای </a:t>
            </a:r>
            <a:r>
              <a:rPr lang="en-US" dirty="0" smtClean="0"/>
              <a:t>JSA</a:t>
            </a:r>
          </a:p>
          <a:p>
            <a:pPr lvl="1"/>
            <a:r>
              <a:rPr lang="fa-IR" dirty="0" smtClean="0"/>
              <a:t>امکان رسیدن به بهبود مداوم</a:t>
            </a: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کاربرگ </a:t>
            </a:r>
            <a:r>
              <a:rPr lang="en-US" dirty="0" smtClean="0"/>
              <a:t>JSA</a:t>
            </a:r>
            <a:endParaRPr lang="en-US" dirty="0"/>
          </a:p>
        </p:txBody>
      </p:sp>
      <p:sp>
        <p:nvSpPr>
          <p:cNvPr id="3" name="Content Placeholder 2"/>
          <p:cNvSpPr>
            <a:spLocks noGrp="1"/>
          </p:cNvSpPr>
          <p:nvPr>
            <p:ph idx="1"/>
          </p:nvPr>
        </p:nvSpPr>
        <p:spPr/>
        <p:txBody>
          <a:bodyPr/>
          <a:lstStyle/>
          <a:p>
            <a:r>
              <a:rPr lang="ar-SA" dirty="0" smtClean="0"/>
              <a:t>برگه های کار </a:t>
            </a:r>
            <a:r>
              <a:rPr lang="en-US" dirty="0" smtClean="0"/>
              <a:t>JSA</a:t>
            </a:r>
            <a:r>
              <a:rPr lang="ar-SA" dirty="0" smtClean="0"/>
              <a:t> از فرمت یکسانی برخوردار نبوده و ممکن است با توجه به عوامل مختلف در شکل های متفاوت دیده شوند</a:t>
            </a:r>
            <a:r>
              <a:rPr lang="en-US" dirty="0" smtClean="0"/>
              <a:t>. </a:t>
            </a:r>
            <a:endParaRPr lang="fa-IR" dirty="0" smtClean="0"/>
          </a:p>
          <a:p>
            <a:r>
              <a:rPr lang="fa-IR" dirty="0" smtClean="0"/>
              <a:t>استفاده از نرم افزار </a:t>
            </a:r>
            <a:r>
              <a:rPr lang="en-US" dirty="0" smtClean="0"/>
              <a:t>PHA-Pro</a:t>
            </a:r>
            <a:endParaRPr lang="fa-IR" dirty="0" smtClean="0"/>
          </a:p>
          <a:p>
            <a:r>
              <a:rPr lang="fa-IR" dirty="0" smtClean="0"/>
              <a:t>تهیه الگوی فارسی و اصلاح شده از نرم افزار</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652B35-718D-4E28-AFEB-B694A3B357E8}" type="slidenum">
              <a:rPr kumimoji="0" lang="en-US" smtClean="0"/>
              <a:pPr/>
              <a:t>27</a:t>
            </a:fld>
            <a:endParaRPr kumimoji="0" lang="en-US"/>
          </a:p>
        </p:txBody>
      </p:sp>
      <p:graphicFrame>
        <p:nvGraphicFramePr>
          <p:cNvPr id="3" name="Table 2"/>
          <p:cNvGraphicFramePr>
            <a:graphicFrameLocks noGrp="1"/>
          </p:cNvGraphicFramePr>
          <p:nvPr/>
        </p:nvGraphicFramePr>
        <p:xfrm>
          <a:off x="714348" y="726100"/>
          <a:ext cx="7643864" cy="5871210"/>
        </p:xfrm>
        <a:graphic>
          <a:graphicData uri="http://schemas.openxmlformats.org/drawingml/2006/table">
            <a:tbl>
              <a:tblPr/>
              <a:tblGrid>
                <a:gridCol w="1618933"/>
                <a:gridCol w="1618933"/>
                <a:gridCol w="345579"/>
                <a:gridCol w="345579"/>
                <a:gridCol w="345579"/>
                <a:gridCol w="1521722"/>
                <a:gridCol w="1847539"/>
              </a:tblGrid>
              <a:tr h="259940">
                <a:tc gridSpan="7">
                  <a:txBody>
                    <a:bodyPr/>
                    <a:lstStyle/>
                    <a:p>
                      <a:pPr marL="0" marR="0">
                        <a:lnSpc>
                          <a:spcPct val="115000"/>
                        </a:lnSpc>
                        <a:spcBef>
                          <a:spcPts val="300"/>
                        </a:spcBef>
                        <a:spcAft>
                          <a:spcPts val="300"/>
                        </a:spcAft>
                      </a:pPr>
                      <a:r>
                        <a:rPr lang="ar-SA" sz="1500">
                          <a:highlight>
                            <a:srgbClr val="FFFFFF"/>
                          </a:highlight>
                          <a:latin typeface="B Titr"/>
                          <a:ea typeface="B Titr"/>
                          <a:cs typeface="B Titr"/>
                        </a:rPr>
                        <a:t>عنوان سازماني شغل</a:t>
                      </a:r>
                      <a:r>
                        <a:rPr lang="en-US" sz="1500">
                          <a:highlight>
                            <a:srgbClr val="FFFFFF"/>
                          </a:highlight>
                          <a:latin typeface="B Titr"/>
                          <a:ea typeface="B Titr"/>
                        </a:rPr>
                        <a:t>: </a:t>
                      </a:r>
                      <a:endParaRPr lang="en-US" sz="1800">
                        <a:latin typeface="Times New Roman"/>
                        <a:ea typeface="Times New Roman"/>
                      </a:endParaRPr>
                    </a:p>
                  </a:txBody>
                  <a:tcPr marL="57690" marR="5769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9940">
                <a:tc gridSpan="7">
                  <a:txBody>
                    <a:bodyPr/>
                    <a:lstStyle/>
                    <a:p>
                      <a:pPr marL="0" marR="0">
                        <a:lnSpc>
                          <a:spcPct val="115000"/>
                        </a:lnSpc>
                        <a:spcBef>
                          <a:spcPts val="300"/>
                        </a:spcBef>
                        <a:spcAft>
                          <a:spcPts val="300"/>
                        </a:spcAft>
                      </a:pPr>
                      <a:r>
                        <a:rPr lang="ar-SA" sz="1500">
                          <a:highlight>
                            <a:srgbClr val="FFFFFF"/>
                          </a:highlight>
                          <a:latin typeface="B Titr"/>
                          <a:ea typeface="B Titr"/>
                          <a:cs typeface="B Titr"/>
                        </a:rPr>
                        <a:t>وظيفه</a:t>
                      </a:r>
                      <a:r>
                        <a:rPr lang="en-US" sz="1500">
                          <a:highlight>
                            <a:srgbClr val="FFFFFF"/>
                          </a:highlight>
                          <a:latin typeface="B Titr"/>
                          <a:ea typeface="B Titr"/>
                        </a:rPr>
                        <a:t>: </a:t>
                      </a:r>
                      <a:endParaRPr lang="en-US" sz="1800">
                        <a:latin typeface="Times New Roman"/>
                        <a:ea typeface="Times New Roman"/>
                      </a:endParaRPr>
                    </a:p>
                  </a:txBody>
                  <a:tcPr marL="57690" marR="5769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9940">
                <a:tc gridSpan="7">
                  <a:txBody>
                    <a:bodyPr/>
                    <a:lstStyle/>
                    <a:p>
                      <a:pPr marL="0" marR="0">
                        <a:lnSpc>
                          <a:spcPct val="115000"/>
                        </a:lnSpc>
                        <a:spcBef>
                          <a:spcPts val="300"/>
                        </a:spcBef>
                        <a:spcAft>
                          <a:spcPts val="300"/>
                        </a:spcAft>
                      </a:pPr>
                      <a:r>
                        <a:rPr lang="ar-SA" sz="1500">
                          <a:highlight>
                            <a:srgbClr val="FFFFFF"/>
                          </a:highlight>
                          <a:latin typeface="B Titr"/>
                          <a:ea typeface="B Titr"/>
                          <a:cs typeface="B Titr"/>
                        </a:rPr>
                        <a:t>مرحله</a:t>
                      </a:r>
                      <a:r>
                        <a:rPr lang="en-US" sz="1500">
                          <a:highlight>
                            <a:srgbClr val="FFFFFF"/>
                          </a:highlight>
                          <a:latin typeface="B Titr"/>
                          <a:ea typeface="B Titr"/>
                        </a:rPr>
                        <a:t>: </a:t>
                      </a:r>
                      <a:endParaRPr lang="en-US" sz="1800">
                        <a:latin typeface="Times New Roman"/>
                        <a:ea typeface="Times New Roman"/>
                      </a:endParaRPr>
                    </a:p>
                  </a:txBody>
                  <a:tcPr marL="57690" marR="5769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9880">
                <a:tc rowSpan="2">
                  <a:txBody>
                    <a:bodyPr/>
                    <a:lstStyle/>
                    <a:p>
                      <a:pPr marL="0" marR="0" algn="ctr" rtl="1">
                        <a:lnSpc>
                          <a:spcPct val="115000"/>
                        </a:lnSpc>
                        <a:spcBef>
                          <a:spcPts val="300"/>
                        </a:spcBef>
                        <a:spcAft>
                          <a:spcPts val="300"/>
                        </a:spcAft>
                      </a:pPr>
                      <a:r>
                        <a:rPr lang="ar-SA" sz="1500">
                          <a:latin typeface="B Titr"/>
                          <a:ea typeface="B Titr"/>
                          <a:cs typeface="B Titr"/>
                        </a:rPr>
                        <a:t>رويداد محتمل</a:t>
                      </a:r>
                      <a:endParaRPr lang="en-US" sz="1800">
                        <a:latin typeface="Times New Roman"/>
                        <a:ea typeface="Times New Roman"/>
                      </a:endParaRPr>
                    </a:p>
                  </a:txBody>
                  <a:tcPr marL="57690" marR="576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8FB98"/>
                    </a:solidFill>
                  </a:tcPr>
                </a:tc>
                <a:tc rowSpan="2">
                  <a:txBody>
                    <a:bodyPr/>
                    <a:lstStyle/>
                    <a:p>
                      <a:pPr marL="0" marR="0" algn="ctr" rtl="1">
                        <a:lnSpc>
                          <a:spcPct val="115000"/>
                        </a:lnSpc>
                        <a:spcBef>
                          <a:spcPts val="300"/>
                        </a:spcBef>
                        <a:spcAft>
                          <a:spcPts val="300"/>
                        </a:spcAft>
                      </a:pPr>
                      <a:r>
                        <a:rPr lang="ar-SA" sz="1500">
                          <a:latin typeface="B Titr"/>
                          <a:ea typeface="B Titr"/>
                          <a:cs typeface="B Titr"/>
                        </a:rPr>
                        <a:t>پيامد</a:t>
                      </a:r>
                      <a:r>
                        <a:rPr lang="en-US" sz="1500">
                          <a:latin typeface="B Titr"/>
                          <a:ea typeface="B Titr"/>
                        </a:rPr>
                        <a:t>/</a:t>
                      </a:r>
                      <a:r>
                        <a:rPr lang="ar-SA" sz="1500">
                          <a:latin typeface="B Titr"/>
                          <a:ea typeface="B Titr"/>
                          <a:cs typeface="B Titr"/>
                        </a:rPr>
                        <a:t>پيامدها</a:t>
                      </a:r>
                      <a:endParaRPr lang="en-US" sz="1800">
                        <a:latin typeface="Times New Roman"/>
                        <a:ea typeface="Times New Roman"/>
                      </a:endParaRPr>
                    </a:p>
                  </a:txBody>
                  <a:tcPr marL="57690" marR="576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8FB98"/>
                    </a:solidFill>
                  </a:tcPr>
                </a:tc>
                <a:tc gridSpan="3">
                  <a:txBody>
                    <a:bodyPr/>
                    <a:lstStyle/>
                    <a:p>
                      <a:pPr marL="0" marR="0" algn="ctr" rtl="1">
                        <a:lnSpc>
                          <a:spcPct val="115000"/>
                        </a:lnSpc>
                        <a:spcBef>
                          <a:spcPts val="300"/>
                        </a:spcBef>
                        <a:spcAft>
                          <a:spcPts val="300"/>
                        </a:spcAft>
                      </a:pPr>
                      <a:r>
                        <a:rPr lang="ar-SA" sz="1500">
                          <a:latin typeface="B Titr"/>
                          <a:ea typeface="B Titr"/>
                          <a:cs typeface="B Titr"/>
                        </a:rPr>
                        <a:t>ماتريس ريسک</a:t>
                      </a:r>
                      <a:endParaRPr lang="en-US" sz="1800">
                        <a:latin typeface="Times New Roman"/>
                        <a:ea typeface="Times New Roman"/>
                      </a:endParaRPr>
                    </a:p>
                  </a:txBody>
                  <a:tcPr marL="57690" marR="576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8FB98"/>
                    </a:solidFill>
                  </a:tcPr>
                </a:tc>
                <a:tc hMerge="1">
                  <a:txBody>
                    <a:bodyPr/>
                    <a:lstStyle/>
                    <a:p>
                      <a:endParaRPr lang="en-US"/>
                    </a:p>
                  </a:txBody>
                  <a:tcPr/>
                </a:tc>
                <a:tc hMerge="1">
                  <a:txBody>
                    <a:bodyPr/>
                    <a:lstStyle/>
                    <a:p>
                      <a:endParaRPr lang="en-US"/>
                    </a:p>
                  </a:txBody>
                  <a:tcPr/>
                </a:tc>
                <a:tc rowSpan="2">
                  <a:txBody>
                    <a:bodyPr/>
                    <a:lstStyle/>
                    <a:p>
                      <a:pPr marL="0" marR="0" algn="ctr" rtl="1">
                        <a:lnSpc>
                          <a:spcPct val="115000"/>
                        </a:lnSpc>
                        <a:spcBef>
                          <a:spcPts val="300"/>
                        </a:spcBef>
                        <a:spcAft>
                          <a:spcPts val="300"/>
                        </a:spcAft>
                      </a:pPr>
                      <a:r>
                        <a:rPr lang="ar-SA" sz="1500">
                          <a:latin typeface="B Titr"/>
                          <a:ea typeface="B Titr"/>
                          <a:cs typeface="B Titr"/>
                        </a:rPr>
                        <a:t>کنترل هاي جاري</a:t>
                      </a:r>
                      <a:endParaRPr lang="en-US" sz="1800">
                        <a:latin typeface="Times New Roman"/>
                        <a:ea typeface="Times New Roman"/>
                      </a:endParaRPr>
                    </a:p>
                  </a:txBody>
                  <a:tcPr marL="57690" marR="576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8FB98"/>
                    </a:solidFill>
                  </a:tcPr>
                </a:tc>
                <a:tc rowSpan="2">
                  <a:txBody>
                    <a:bodyPr/>
                    <a:lstStyle/>
                    <a:p>
                      <a:pPr marL="0" marR="0" algn="ctr" rtl="1">
                        <a:lnSpc>
                          <a:spcPct val="115000"/>
                        </a:lnSpc>
                        <a:spcBef>
                          <a:spcPts val="300"/>
                        </a:spcBef>
                        <a:spcAft>
                          <a:spcPts val="300"/>
                        </a:spcAft>
                      </a:pPr>
                      <a:r>
                        <a:rPr lang="ar-SA" sz="1500">
                          <a:latin typeface="B Titr"/>
                          <a:ea typeface="B Titr"/>
                          <a:cs typeface="B Titr"/>
                        </a:rPr>
                        <a:t>اقدامات پيشنهادي</a:t>
                      </a:r>
                      <a:endParaRPr lang="en-US" sz="1800">
                        <a:latin typeface="Times New Roman"/>
                        <a:ea typeface="Times New Roman"/>
                      </a:endParaRPr>
                    </a:p>
                  </a:txBody>
                  <a:tcPr marL="57690" marR="576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8FB98"/>
                    </a:solidFill>
                  </a:tcPr>
                </a:tc>
              </a:tr>
              <a:tr h="519880">
                <a:tc vMerge="1">
                  <a:txBody>
                    <a:bodyPr/>
                    <a:lstStyle/>
                    <a:p>
                      <a:endParaRPr lang="en-US"/>
                    </a:p>
                  </a:txBody>
                  <a:tcPr/>
                </a:tc>
                <a:tc vMerge="1">
                  <a:txBody>
                    <a:bodyPr/>
                    <a:lstStyle/>
                    <a:p>
                      <a:endParaRPr lang="en-US"/>
                    </a:p>
                  </a:txBody>
                  <a:tcPr/>
                </a:tc>
                <a:tc>
                  <a:txBody>
                    <a:bodyPr/>
                    <a:lstStyle/>
                    <a:p>
                      <a:pPr marL="0" marR="0" algn="ctr">
                        <a:lnSpc>
                          <a:spcPct val="115000"/>
                        </a:lnSpc>
                        <a:spcBef>
                          <a:spcPts val="300"/>
                        </a:spcBef>
                        <a:spcAft>
                          <a:spcPts val="300"/>
                        </a:spcAft>
                      </a:pPr>
                      <a:r>
                        <a:rPr lang="en-US" sz="1500" b="1">
                          <a:latin typeface="Arial"/>
                          <a:ea typeface="Arial"/>
                        </a:rPr>
                        <a:t>S</a:t>
                      </a:r>
                      <a:endParaRPr lang="en-US" sz="1800">
                        <a:latin typeface="Times New Roman"/>
                        <a:ea typeface="Times New Roman"/>
                      </a:endParaRPr>
                    </a:p>
                  </a:txBody>
                  <a:tcPr marL="57690" marR="576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8FB98"/>
                    </a:solidFill>
                  </a:tcPr>
                </a:tc>
                <a:tc>
                  <a:txBody>
                    <a:bodyPr/>
                    <a:lstStyle/>
                    <a:p>
                      <a:pPr marL="0" marR="0" algn="ctr">
                        <a:lnSpc>
                          <a:spcPct val="115000"/>
                        </a:lnSpc>
                        <a:spcBef>
                          <a:spcPts val="300"/>
                        </a:spcBef>
                        <a:spcAft>
                          <a:spcPts val="300"/>
                        </a:spcAft>
                      </a:pPr>
                      <a:r>
                        <a:rPr lang="en-US" sz="1500" b="1">
                          <a:latin typeface="Arial"/>
                          <a:ea typeface="Arial"/>
                        </a:rPr>
                        <a:t>L</a:t>
                      </a:r>
                      <a:endParaRPr lang="en-US" sz="1800">
                        <a:latin typeface="Times New Roman"/>
                        <a:ea typeface="Times New Roman"/>
                      </a:endParaRPr>
                    </a:p>
                  </a:txBody>
                  <a:tcPr marL="57690" marR="576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8FB98"/>
                    </a:solidFill>
                  </a:tcPr>
                </a:tc>
                <a:tc>
                  <a:txBody>
                    <a:bodyPr/>
                    <a:lstStyle/>
                    <a:p>
                      <a:pPr marL="0" marR="0" algn="ctr">
                        <a:lnSpc>
                          <a:spcPct val="115000"/>
                        </a:lnSpc>
                        <a:spcBef>
                          <a:spcPts val="300"/>
                        </a:spcBef>
                        <a:spcAft>
                          <a:spcPts val="300"/>
                        </a:spcAft>
                      </a:pPr>
                      <a:r>
                        <a:rPr lang="en-US" sz="1500" b="1">
                          <a:latin typeface="Arial"/>
                          <a:ea typeface="Arial"/>
                        </a:rPr>
                        <a:t>RR</a:t>
                      </a:r>
                      <a:endParaRPr lang="en-US" sz="1800">
                        <a:latin typeface="Times New Roman"/>
                        <a:ea typeface="Times New Roman"/>
                      </a:endParaRPr>
                    </a:p>
                  </a:txBody>
                  <a:tcPr marL="57690" marR="576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8FB98"/>
                    </a:solidFill>
                  </a:tcPr>
                </a:tc>
                <a:tc vMerge="1">
                  <a:txBody>
                    <a:bodyPr/>
                    <a:lstStyle/>
                    <a:p>
                      <a:endParaRPr lang="en-US"/>
                    </a:p>
                  </a:txBody>
                  <a:tcPr/>
                </a:tc>
                <a:tc vMerge="1">
                  <a:txBody>
                    <a:bodyPr/>
                    <a:lstStyle/>
                    <a:p>
                      <a:endParaRPr lang="en-US"/>
                    </a:p>
                  </a:txBody>
                  <a:tcPr/>
                </a:tc>
              </a:tr>
              <a:tr h="798387">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8387">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8387">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8387">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8387">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300"/>
                        </a:spcBef>
                        <a:spcAft>
                          <a:spcPts val="300"/>
                        </a:spcAft>
                      </a:pPr>
                      <a:endParaRPr lang="en-US" sz="4600" dirty="0">
                        <a:latin typeface="B Nazanin"/>
                        <a:ea typeface="B Nazanin"/>
                      </a:endParaRPr>
                    </a:p>
                  </a:txBody>
                  <a:tcPr marL="57690" marR="576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مزایای </a:t>
            </a:r>
            <a:r>
              <a:rPr lang="en-US" dirty="0" smtClean="0"/>
              <a:t>JSA</a:t>
            </a:r>
            <a:endParaRPr lang="en-US" dirty="0"/>
          </a:p>
        </p:txBody>
      </p:sp>
      <p:sp>
        <p:nvSpPr>
          <p:cNvPr id="3" name="Content Placeholder 2"/>
          <p:cNvSpPr>
            <a:spLocks noGrp="1"/>
          </p:cNvSpPr>
          <p:nvPr>
            <p:ph idx="1"/>
          </p:nvPr>
        </p:nvSpPr>
        <p:spPr/>
        <p:txBody>
          <a:bodyPr>
            <a:normAutofit fontScale="92500" lnSpcReduction="20000"/>
          </a:bodyPr>
          <a:lstStyle/>
          <a:p>
            <a:r>
              <a:rPr lang="ar-SA" dirty="0" smtClean="0"/>
              <a:t>نتایج حاصل از اجرای آنالیز </a:t>
            </a:r>
            <a:r>
              <a:rPr lang="en-US" dirty="0" smtClean="0"/>
              <a:t>JSA</a:t>
            </a:r>
            <a:r>
              <a:rPr lang="fa-IR" dirty="0" smtClean="0"/>
              <a:t> در مورد مشاغل مختلف می تواند مزایای زیر را در پی داشته باشد :</a:t>
            </a:r>
          </a:p>
          <a:p>
            <a:endParaRPr lang="fa-IR" dirty="0" smtClean="0"/>
          </a:p>
          <a:p>
            <a:pPr lvl="1"/>
            <a:r>
              <a:rPr lang="fa-IR" dirty="0" smtClean="0"/>
              <a:t>شناسایی خطرات تهدید کننده اپراتور و طراحی یک سیستم ایمنی </a:t>
            </a:r>
            <a:endParaRPr lang="en-US" dirty="0" smtClean="0"/>
          </a:p>
          <a:p>
            <a:pPr lvl="1"/>
            <a:r>
              <a:rPr lang="fa-IR" dirty="0" smtClean="0"/>
              <a:t>استفاده در تحقیقات حادثه </a:t>
            </a:r>
            <a:endParaRPr lang="en-US" dirty="0" smtClean="0"/>
          </a:p>
          <a:p>
            <a:pPr lvl="1"/>
            <a:r>
              <a:rPr lang="fa-IR" dirty="0" smtClean="0"/>
              <a:t>کمک به توسعه بهترین متدهای کاری و بهبود کارایی و بهره وری</a:t>
            </a:r>
            <a:endParaRPr lang="en-US" dirty="0" smtClean="0"/>
          </a:p>
          <a:p>
            <a:pPr lvl="1"/>
            <a:r>
              <a:rPr lang="fa-IR" dirty="0" smtClean="0"/>
              <a:t>بهبود کیفیت تولید / فرآیند</a:t>
            </a:r>
            <a:endParaRPr lang="en-US" dirty="0" smtClean="0"/>
          </a:p>
          <a:p>
            <a:pPr lvl="1"/>
            <a:r>
              <a:rPr lang="fa-IR" dirty="0" smtClean="0"/>
              <a:t>تعیین صلاحیتها، مسئولیت ها و سطح آموزشها و مهارتهای مورد نیاز</a:t>
            </a:r>
            <a:endParaRPr lang="en-US" dirty="0" smtClean="0"/>
          </a:p>
          <a:p>
            <a:pPr lvl="1"/>
            <a:r>
              <a:rPr lang="fa-IR" dirty="0" smtClean="0"/>
              <a:t>تهیه طرح های تشویق و تعیین نرخ دستمزدها</a:t>
            </a:r>
            <a:endParaRPr lang="en-US" dirty="0" smtClean="0"/>
          </a:p>
          <a:p>
            <a:pPr lvl="1"/>
            <a:r>
              <a:rPr lang="fa-IR" dirty="0" smtClean="0"/>
              <a:t>کاهش ریسک جراحات و اختلالات ناشی از تلاش بیش از حد</a:t>
            </a:r>
            <a:endParaRPr lang="en-US" dirty="0" smtClean="0"/>
          </a:p>
          <a:p>
            <a:pPr lvl="1"/>
            <a:r>
              <a:rPr lang="fa-IR" dirty="0" smtClean="0"/>
              <a:t>کمک به مشارکت پرسنل در تیم ارزیابی و کاهش مقاومت افراد نسبت به موضوع</a:t>
            </a:r>
            <a:endParaRPr lang="en-US" dirty="0" smtClean="0"/>
          </a:p>
          <a:p>
            <a:pPr lvl="1"/>
            <a:endParaRPr lang="fa-IR" dirty="0" smtClean="0"/>
          </a:p>
        </p:txBody>
      </p:sp>
      <p:sp>
        <p:nvSpPr>
          <p:cNvPr id="4" name="Slide Number Placeholder 3"/>
          <p:cNvSpPr>
            <a:spLocks noGrp="1"/>
          </p:cNvSpPr>
          <p:nvPr>
            <p:ph type="sldNum" sz="quarter" idx="12"/>
          </p:nvPr>
        </p:nvSpPr>
        <p:spPr/>
        <p:txBody>
          <a:bodyPr/>
          <a:lstStyle/>
          <a:p>
            <a:fld id="{96652B35-718D-4E28-AFEB-B694A3B357E8}" type="slidenum">
              <a:rPr lang="en-US" smtClean="0"/>
              <a:pPr/>
              <a:t>28</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052736"/>
            <a:ext cx="289560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تعاریف و مفاهیم اساسی</a:t>
            </a:r>
            <a:endParaRPr lang="en-US" dirty="0"/>
          </a:p>
        </p:txBody>
      </p:sp>
      <p:sp>
        <p:nvSpPr>
          <p:cNvPr id="3" name="Content Placeholder 2"/>
          <p:cNvSpPr>
            <a:spLocks noGrp="1"/>
          </p:cNvSpPr>
          <p:nvPr>
            <p:ph idx="1"/>
          </p:nvPr>
        </p:nvSpPr>
        <p:spPr/>
        <p:txBody>
          <a:bodyPr>
            <a:normAutofit/>
          </a:bodyPr>
          <a:lstStyle/>
          <a:p>
            <a:pPr algn="just"/>
            <a:r>
              <a:rPr lang="ar-SA" dirty="0" smtClean="0"/>
              <a:t>آنالیز ایمنی شغلی متدلوژی است که با بکارگیری تکنیک های مختلف به محقق در جمع آوری و سازماندهی داده ها و استفاده از آنها برای قضاوت و تصمیم گیری کمک می کند.</a:t>
            </a:r>
            <a:endParaRPr lang="fa-IR" dirty="0" smtClean="0"/>
          </a:p>
          <a:p>
            <a:pPr algn="just"/>
            <a:endParaRPr lang="fa-IR" dirty="0" smtClean="0"/>
          </a:p>
          <a:p>
            <a:r>
              <a:rPr lang="ar-SA" dirty="0" smtClean="0"/>
              <a:t>آنالیز ایمنی شغلی عبارتست از بررسی سیستماتیک یک شغل به منظور شناسایی خطرات بالقوه آن، ارزیابی سطح ریسک و شناسایی متد کنترلی مناسب برای کنترل ریسک خطرات شناسایی شده.</a:t>
            </a:r>
            <a:endParaRPr lang="fa-IR" dirty="0" smtClean="0"/>
          </a:p>
          <a:p>
            <a:endParaRPr lang="fa-IR" dirty="0" smtClean="0"/>
          </a:p>
          <a:p>
            <a:r>
              <a:rPr lang="ar-SA" dirty="0" smtClean="0"/>
              <a:t>عبارتست از فرآیند تعریف شغل بر حسب ماموریتها و وظایف تشکیل دهنده و دانش و مهارتهای لازم برای اجرای آن.</a:t>
            </a:r>
            <a:endParaRPr lang="en-US" dirty="0"/>
          </a:p>
        </p:txBody>
      </p:sp>
      <p:sp>
        <p:nvSpPr>
          <p:cNvPr id="5" name="Slide Number Placeholder 4"/>
          <p:cNvSpPr>
            <a:spLocks noGrp="1"/>
          </p:cNvSpPr>
          <p:nvPr>
            <p:ph type="sldNum" sz="quarter" idx="12"/>
          </p:nvPr>
        </p:nvSpPr>
        <p:spPr/>
        <p:txBody>
          <a:bodyPr/>
          <a:lstStyle/>
          <a:p>
            <a:fld id="{96652B35-718D-4E28-AFEB-B694A3B357E8}"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تعاریف و مفاهیم اساسی</a:t>
            </a:r>
            <a:endParaRPr lang="en-US" dirty="0"/>
          </a:p>
        </p:txBody>
      </p:sp>
      <p:sp>
        <p:nvSpPr>
          <p:cNvPr id="3" name="Content Placeholder 2"/>
          <p:cNvSpPr>
            <a:spLocks noGrp="1"/>
          </p:cNvSpPr>
          <p:nvPr>
            <p:ph idx="1"/>
          </p:nvPr>
        </p:nvSpPr>
        <p:spPr/>
        <p:txBody>
          <a:bodyPr/>
          <a:lstStyle/>
          <a:p>
            <a:r>
              <a:rPr lang="fa-IR" dirty="0" smtClean="0"/>
              <a:t>شغل / وظیفه / مرحله (</a:t>
            </a:r>
            <a:r>
              <a:rPr lang="en-US" dirty="0" smtClean="0"/>
              <a:t>Job/Task/Step</a:t>
            </a:r>
            <a:r>
              <a:rPr lang="fa-IR" dirty="0" smtClean="0"/>
              <a:t>)</a:t>
            </a:r>
            <a:endParaRPr lang="en-US" dirty="0" smtClean="0"/>
          </a:p>
          <a:p>
            <a:endParaRPr lang="en-US" dirty="0" smtClean="0"/>
          </a:p>
          <a:p>
            <a:r>
              <a:rPr lang="fa-IR" dirty="0" smtClean="0"/>
              <a:t>شغل : حرفه یا سمت فرد (جوشکار – تکنیسین تعمیرات)</a:t>
            </a:r>
          </a:p>
          <a:p>
            <a:r>
              <a:rPr lang="fa-IR" dirty="0" smtClean="0"/>
              <a:t>وظیفه : کارها و وظایف مختلفی که افراد در رابطه با شغلشان انجام می دهند</a:t>
            </a:r>
          </a:p>
          <a:p>
            <a:r>
              <a:rPr lang="fa-IR" dirty="0" smtClean="0"/>
              <a:t>مرحله : مراحلی که برای تکمیل هر یک از وظایف انجام می شود </a:t>
            </a:r>
          </a:p>
          <a:p>
            <a:endParaRPr lang="fa-IR" dirty="0" smtClean="0"/>
          </a:p>
          <a:p>
            <a:pPr algn="ctr">
              <a:buNone/>
            </a:pPr>
            <a:r>
              <a:rPr lang="fa-IR" dirty="0" smtClean="0">
                <a:solidFill>
                  <a:srgbClr val="FFC000"/>
                </a:solidFill>
                <a:effectLst>
                  <a:outerShdw blurRad="38100" dist="38100" dir="2700000" algn="tl">
                    <a:srgbClr val="000000">
                      <a:alpha val="43137"/>
                    </a:srgbClr>
                  </a:outerShdw>
                </a:effectLst>
              </a:rPr>
              <a:t>آنالیز ایمنی شغلی، بررسی شغل است نه شخصی که شغل را انجام می دهد.</a:t>
            </a:r>
            <a:endParaRPr lang="en-US" dirty="0">
              <a:solidFill>
                <a:srgbClr val="FFC000"/>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96652B35-718D-4E28-AFEB-B694A3B357E8}"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تهیه برنامه کاری</a:t>
            </a:r>
            <a:endParaRPr lang="en-US" dirty="0"/>
          </a:p>
        </p:txBody>
      </p:sp>
      <p:sp>
        <p:nvSpPr>
          <p:cNvPr id="3" name="Content Placeholder 2"/>
          <p:cNvSpPr>
            <a:spLocks noGrp="1"/>
          </p:cNvSpPr>
          <p:nvPr>
            <p:ph idx="1"/>
          </p:nvPr>
        </p:nvSpPr>
        <p:spPr>
          <a:xfrm>
            <a:off x="457200" y="2285992"/>
            <a:ext cx="8229600" cy="4288544"/>
          </a:xfrm>
        </p:spPr>
        <p:txBody>
          <a:bodyPr numCol="2" rtlCol="1">
            <a:normAutofit lnSpcReduction="10000"/>
          </a:bodyPr>
          <a:lstStyle/>
          <a:p>
            <a:r>
              <a:rPr lang="fa-IR" dirty="0" smtClean="0"/>
              <a:t>اجزای برنامه کاری عبارتند از :</a:t>
            </a:r>
          </a:p>
          <a:p>
            <a:pPr lvl="1"/>
            <a:r>
              <a:rPr lang="fa-IR" dirty="0" smtClean="0"/>
              <a:t>عنوان شغل</a:t>
            </a:r>
          </a:p>
          <a:p>
            <a:pPr lvl="1"/>
            <a:r>
              <a:rPr lang="fa-IR" dirty="0" smtClean="0"/>
              <a:t>واحد مربوطه</a:t>
            </a:r>
          </a:p>
          <a:p>
            <a:pPr lvl="1"/>
            <a:r>
              <a:rPr lang="fa-IR" dirty="0" smtClean="0"/>
              <a:t>شرح وظایف</a:t>
            </a:r>
          </a:p>
          <a:p>
            <a:pPr lvl="1"/>
            <a:r>
              <a:rPr lang="fa-IR" dirty="0" smtClean="0"/>
              <a:t>مهمترین خطرات</a:t>
            </a:r>
          </a:p>
          <a:p>
            <a:pPr lvl="1"/>
            <a:r>
              <a:rPr lang="ar-SA" dirty="0" smtClean="0"/>
              <a:t>نحوه تأثیرپذیری شغل مورد بررسی از سایر مشاغل واحد</a:t>
            </a:r>
            <a:endParaRPr lang="fa-IR" dirty="0" smtClean="0"/>
          </a:p>
          <a:p>
            <a:pPr lvl="1"/>
            <a:r>
              <a:rPr lang="ar-SA" dirty="0" smtClean="0"/>
              <a:t>نحوه تأثیر گذاری شغل مورد بررسی بر سایر مشاغل واحد</a:t>
            </a:r>
            <a:endParaRPr lang="fa-IR" dirty="0" smtClean="0"/>
          </a:p>
          <a:p>
            <a:pPr lvl="1"/>
            <a:r>
              <a:rPr lang="fa-IR" dirty="0" smtClean="0"/>
              <a:t>تاریخ آنالیز</a:t>
            </a:r>
          </a:p>
          <a:p>
            <a:pPr lvl="1"/>
            <a:r>
              <a:rPr lang="fa-IR" dirty="0" smtClean="0"/>
              <a:t>زمان و موقعیت انجام کار</a:t>
            </a:r>
          </a:p>
          <a:p>
            <a:pPr lvl="1"/>
            <a:endParaRPr lang="fa-IR" dirty="0" smtClean="0"/>
          </a:p>
          <a:p>
            <a:pPr lvl="1"/>
            <a:r>
              <a:rPr lang="fa-IR" dirty="0" smtClean="0"/>
              <a:t>نیروی انسانی مورد نیاز</a:t>
            </a:r>
          </a:p>
          <a:p>
            <a:pPr lvl="1"/>
            <a:r>
              <a:rPr lang="ar-SA" dirty="0" smtClean="0"/>
              <a:t>وسايل استحفاظي فردي مورد استفاده</a:t>
            </a:r>
            <a:endParaRPr lang="fa-IR" dirty="0" smtClean="0"/>
          </a:p>
          <a:p>
            <a:pPr lvl="1"/>
            <a:r>
              <a:rPr lang="ar-SA" dirty="0" smtClean="0"/>
              <a:t>ابزار و تجهیزات مورد استفاده</a:t>
            </a:r>
            <a:endParaRPr lang="fa-IR" dirty="0" smtClean="0"/>
          </a:p>
          <a:p>
            <a:pPr lvl="1"/>
            <a:r>
              <a:rPr lang="ar-SA" dirty="0" smtClean="0"/>
              <a:t>مواد شیمیایی/توده مواد مورد استفاده</a:t>
            </a:r>
            <a:endParaRPr lang="fa-IR" dirty="0" smtClean="0"/>
          </a:p>
          <a:p>
            <a:pPr lvl="1"/>
            <a:r>
              <a:rPr lang="ar-SA" dirty="0" smtClean="0"/>
              <a:t>پیوست ها</a:t>
            </a:r>
            <a:endParaRPr lang="fa-IR" dirty="0" smtClean="0"/>
          </a:p>
          <a:p>
            <a:pPr lvl="1" algn="r"/>
            <a:r>
              <a:rPr lang="fa-IR" dirty="0" smtClean="0"/>
              <a:t>محل امضای سرپرست واحد/نماینده </a:t>
            </a:r>
            <a:r>
              <a:rPr lang="en-US" dirty="0" smtClean="0"/>
              <a:t>HSE</a:t>
            </a:r>
            <a:r>
              <a:rPr lang="fa-IR" dirty="0" smtClean="0"/>
              <a:t>/سایر پرسنل مرتبط</a:t>
            </a:r>
            <a:endParaRPr lang="en-US" dirty="0"/>
          </a:p>
        </p:txBody>
      </p:sp>
      <p:sp>
        <p:nvSpPr>
          <p:cNvPr id="5" name="Slide Number Placeholder 4"/>
          <p:cNvSpPr>
            <a:spLocks noGrp="1"/>
          </p:cNvSpPr>
          <p:nvPr>
            <p:ph type="sldNum" sz="quarter" idx="12"/>
          </p:nvPr>
        </p:nvSpPr>
        <p:spPr/>
        <p:txBody>
          <a:bodyPr/>
          <a:lstStyle/>
          <a:p>
            <a:fld id="{96652B35-718D-4E28-AFEB-B694A3B357E8}"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اجرای آنالیز </a:t>
            </a:r>
            <a:r>
              <a:rPr lang="en-US" dirty="0" smtClean="0"/>
              <a:t>JSA</a:t>
            </a:r>
            <a:endParaRPr lang="en-US" dirty="0"/>
          </a:p>
        </p:txBody>
      </p:sp>
      <p:sp>
        <p:nvSpPr>
          <p:cNvPr id="3" name="Content Placeholder 2"/>
          <p:cNvSpPr>
            <a:spLocks noGrp="1"/>
          </p:cNvSpPr>
          <p:nvPr>
            <p:ph idx="1"/>
          </p:nvPr>
        </p:nvSpPr>
        <p:spPr/>
        <p:txBody>
          <a:bodyPr/>
          <a:lstStyle/>
          <a:p>
            <a:pPr marL="624078" indent="-514350">
              <a:buFont typeface="+mj-lt"/>
              <a:buAutoNum type="arabicPeriod"/>
            </a:pPr>
            <a:r>
              <a:rPr lang="fa-IR" dirty="0" smtClean="0"/>
              <a:t>انتخاب مشاغل و اولویت بندی جهت آنالیز</a:t>
            </a:r>
          </a:p>
          <a:p>
            <a:pPr marL="624078" indent="-514350">
              <a:buFont typeface="+mj-lt"/>
              <a:buAutoNum type="arabicPeriod"/>
            </a:pPr>
            <a:r>
              <a:rPr lang="fa-IR" dirty="0" smtClean="0"/>
              <a:t>مشخص کردن وظایف هر شغل</a:t>
            </a:r>
          </a:p>
          <a:p>
            <a:pPr marL="624078" indent="-514350">
              <a:buFont typeface="+mj-lt"/>
              <a:buAutoNum type="arabicPeriod"/>
            </a:pPr>
            <a:r>
              <a:rPr lang="fa-IR" dirty="0" smtClean="0"/>
              <a:t>شکستن وظایف به مراحل پشت سرهم</a:t>
            </a:r>
          </a:p>
          <a:p>
            <a:pPr marL="624078" indent="-514350">
              <a:buFont typeface="+mj-lt"/>
              <a:buAutoNum type="arabicPeriod"/>
            </a:pPr>
            <a:r>
              <a:rPr lang="fa-IR" dirty="0" smtClean="0"/>
              <a:t>شناسایی خطرات بالقوه در هر یک از وظایف و مراحل شغلی</a:t>
            </a:r>
          </a:p>
          <a:p>
            <a:pPr marL="624078" indent="-514350">
              <a:buFont typeface="+mj-lt"/>
              <a:buAutoNum type="arabicPeriod"/>
            </a:pPr>
            <a:r>
              <a:rPr lang="fa-IR" dirty="0" smtClean="0"/>
              <a:t>تعیین اقدامات کنترلی و پیشگیرانه</a:t>
            </a:r>
          </a:p>
          <a:p>
            <a:pPr marL="624078" indent="-514350">
              <a:buFont typeface="+mj-lt"/>
              <a:buAutoNum type="arabicPeriod"/>
            </a:pPr>
            <a:r>
              <a:rPr lang="fa-IR" dirty="0" smtClean="0"/>
              <a:t>بازنگری آنالیز انجام شده</a:t>
            </a:r>
          </a:p>
          <a:p>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انتخاب مشاغل و اولویت بندی جهت آنالیز</a:t>
            </a:r>
            <a:endParaRPr lang="en-US" dirty="0"/>
          </a:p>
        </p:txBody>
      </p:sp>
      <p:sp>
        <p:nvSpPr>
          <p:cNvPr id="3" name="Content Placeholder 2"/>
          <p:cNvSpPr>
            <a:spLocks noGrp="1"/>
          </p:cNvSpPr>
          <p:nvPr>
            <p:ph idx="1"/>
          </p:nvPr>
        </p:nvSpPr>
        <p:spPr/>
        <p:txBody>
          <a:bodyPr/>
          <a:lstStyle/>
          <a:p>
            <a:r>
              <a:rPr lang="fa-IR" dirty="0" smtClean="0"/>
              <a:t>تمام فعالیت های کاری، اعم از برنامه ریزی شده و برنامه ریزی نشده می بایست از لحاظ ایمنی شغلی مورد بررسی قرار گیرند. </a:t>
            </a:r>
          </a:p>
          <a:p>
            <a:endParaRPr lang="fa-IR" dirty="0" smtClean="0"/>
          </a:p>
          <a:p>
            <a:r>
              <a:rPr lang="fa-IR" dirty="0" smtClean="0"/>
              <a:t>ولی بدلیل محدودیت منابع در نهایت مشاغل بر حسب پتانسیل خطر اولویت بندی می شوند و پر مخاطره ترین مشاغل نخست مورد بررسی قرار می گیرند. </a:t>
            </a:r>
          </a:p>
          <a:p>
            <a:endParaRPr lang="fa-IR" dirty="0" smtClean="0"/>
          </a:p>
          <a:p>
            <a:pPr algn="r"/>
            <a:r>
              <a:rPr lang="fa-IR" dirty="0" smtClean="0"/>
              <a:t>استفاده از نتایج آنالیزهای قبلی انجام شده نظیر </a:t>
            </a:r>
            <a:r>
              <a:rPr lang="en-US" dirty="0" smtClean="0"/>
              <a:t>HAZOP</a:t>
            </a:r>
            <a:r>
              <a:rPr lang="fa-IR" dirty="0" smtClean="0"/>
              <a:t> و </a:t>
            </a:r>
            <a:r>
              <a:rPr lang="en-US" dirty="0" smtClean="0"/>
              <a:t>FMEA</a:t>
            </a:r>
            <a:r>
              <a:rPr lang="fa-IR" dirty="0" smtClean="0"/>
              <a:t> و انجام آنالیزهای تکمیل کننده مطالعات قبلی</a:t>
            </a:r>
          </a:p>
          <a:p>
            <a:pPr algn="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انتخاب مشاغل و اولویت بندی جهت آنالیز</a:t>
            </a:r>
            <a:endParaRPr lang="en-US" dirty="0"/>
          </a:p>
        </p:txBody>
      </p:sp>
      <p:sp>
        <p:nvSpPr>
          <p:cNvPr id="3" name="Content Placeholder 2"/>
          <p:cNvSpPr>
            <a:spLocks noGrp="1"/>
          </p:cNvSpPr>
          <p:nvPr>
            <p:ph idx="1"/>
          </p:nvPr>
        </p:nvSpPr>
        <p:spPr>
          <a:xfrm>
            <a:off x="457200" y="2249424"/>
            <a:ext cx="8229600" cy="4465724"/>
          </a:xfrm>
        </p:spPr>
        <p:txBody>
          <a:bodyPr>
            <a:normAutofit/>
          </a:bodyPr>
          <a:lstStyle/>
          <a:p>
            <a:r>
              <a:rPr lang="fa-IR" dirty="0" smtClean="0"/>
              <a:t>در اولویت بندی مشاغل موارد زیر می بایست مورد توجه قرار گیرند:</a:t>
            </a:r>
          </a:p>
          <a:p>
            <a:pPr lvl="1"/>
            <a:r>
              <a:rPr lang="fa-IR" dirty="0" smtClean="0"/>
              <a:t>مشاغلی که سابقه یا پتانسیل بالقوه جراحت، آسیب و یا خسارت ناشی از حوادث در مورد آنها وجود دارد.</a:t>
            </a:r>
          </a:p>
          <a:p>
            <a:pPr lvl="1"/>
            <a:r>
              <a:rPr lang="fa-IR" dirty="0" smtClean="0"/>
              <a:t>مشاغل بحرانی از نقطه نظر ایمنی نظیر آتش سوزی، انفجار، پخش مواد سمی</a:t>
            </a:r>
          </a:p>
          <a:p>
            <a:pPr lvl="1"/>
            <a:r>
              <a:rPr lang="fa-IR" dirty="0" smtClean="0"/>
              <a:t>مشاغلی که در محیط کاری جدید انجام می شوند.</a:t>
            </a:r>
            <a:endParaRPr lang="en-US" dirty="0" smtClean="0"/>
          </a:p>
          <a:p>
            <a:pPr lvl="1"/>
            <a:r>
              <a:rPr lang="fa-IR" dirty="0" smtClean="0"/>
              <a:t>مشاغلی که به تازگی تغییر پیدا کرده اند.</a:t>
            </a:r>
            <a:endParaRPr lang="en-US" dirty="0" smtClean="0"/>
          </a:p>
          <a:p>
            <a:pPr lvl="1"/>
            <a:r>
              <a:rPr lang="fa-IR" sz="2400" dirty="0" smtClean="0"/>
              <a:t>مشاغلی که به ندرت انجام می شوند و یا هنگامی که فرد جدیدی آنرا انجام می دهد.</a:t>
            </a:r>
          </a:p>
          <a:p>
            <a:pPr lvl="1"/>
            <a:r>
              <a:rPr lang="fa-IR" dirty="0" smtClean="0"/>
              <a:t>مشاغلی که محیط کاری یا شرایط محیطی آن ممکن است دچار تغییر شود.</a:t>
            </a:r>
            <a:endParaRPr lang="en-US" dirty="0" smtClean="0"/>
          </a:p>
          <a:p>
            <a:pPr lvl="1"/>
            <a:r>
              <a:rPr lang="fa-IR" dirty="0" smtClean="0"/>
              <a:t>مشاغلی که برای اجرای آنرا مجوز کار صادر می شود.</a:t>
            </a:r>
          </a:p>
          <a:p>
            <a:pPr lvl="1"/>
            <a:r>
              <a:rPr lang="fa-IR" dirty="0" smtClean="0"/>
              <a:t>مشاغلی که بر روی یکپارچگی یا خروجی های سیستم تاثیر می گذارند.</a:t>
            </a:r>
            <a:endParaRPr lang="en-US" dirty="0" smtClean="0"/>
          </a:p>
          <a:p>
            <a:pPr lvl="1"/>
            <a:endParaRPr lang="fa-IR" dirty="0" smtClean="0"/>
          </a:p>
          <a:p>
            <a:pPr lvl="1"/>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مشخص کردن وظایف هر شغل</a:t>
            </a:r>
            <a:endParaRPr lang="en-US" dirty="0"/>
          </a:p>
        </p:txBody>
      </p:sp>
      <p:sp>
        <p:nvSpPr>
          <p:cNvPr id="3" name="Content Placeholder 2"/>
          <p:cNvSpPr>
            <a:spLocks noGrp="1"/>
          </p:cNvSpPr>
          <p:nvPr>
            <p:ph idx="1"/>
          </p:nvPr>
        </p:nvSpPr>
        <p:spPr/>
        <p:txBody>
          <a:bodyPr/>
          <a:lstStyle/>
          <a:p>
            <a:r>
              <a:rPr lang="fa-IR" dirty="0" smtClean="0"/>
              <a:t>وظایف اجرایی</a:t>
            </a:r>
          </a:p>
          <a:p>
            <a:pPr lvl="1"/>
            <a:r>
              <a:rPr lang="fa-IR" dirty="0" smtClean="0"/>
              <a:t>مشخص کردن مراحل اجرایی و تعیین مخاطرات در هر مرحله</a:t>
            </a:r>
          </a:p>
          <a:p>
            <a:endParaRPr lang="fa-IR" dirty="0" smtClean="0"/>
          </a:p>
          <a:p>
            <a:r>
              <a:rPr lang="fa-IR" dirty="0" smtClean="0"/>
              <a:t>وظایف نظارتی</a:t>
            </a:r>
          </a:p>
          <a:p>
            <a:pPr lvl="1"/>
            <a:r>
              <a:rPr lang="fa-IR" dirty="0" smtClean="0"/>
              <a:t>مشخص کردن آن دسته از مخاطراتی که بواسطه عمل نظارت فرد در معرض آنها قرار می گیرد</a:t>
            </a:r>
          </a:p>
          <a:p>
            <a:endParaRPr lang="fa-IR" dirty="0" smtClean="0"/>
          </a:p>
          <a:p>
            <a:r>
              <a:rPr lang="fa-IR" dirty="0" smtClean="0"/>
              <a:t>وظایف اداری</a:t>
            </a:r>
          </a:p>
          <a:p>
            <a:pPr lvl="1"/>
            <a:r>
              <a:rPr lang="fa-IR" dirty="0" smtClean="0"/>
              <a:t>مخاطرات ارگونومیکی و سایر مخاطرات شایع در محیط های اداری</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321</TotalTime>
  <Words>2061</Words>
  <Application>Microsoft Office PowerPoint</Application>
  <PresentationFormat>On-screen Show (4:3)</PresentationFormat>
  <Paragraphs>234</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Urban</vt:lpstr>
      <vt:lpstr>آنالیز ایمنی شغلی (JSA)</vt:lpstr>
      <vt:lpstr>فهرست مطالب</vt:lpstr>
      <vt:lpstr>تعاریف و مفاهیم اساسی</vt:lpstr>
      <vt:lpstr>تعاریف و مفاهیم اساسی</vt:lpstr>
      <vt:lpstr>تهیه برنامه کاری</vt:lpstr>
      <vt:lpstr>مراحل اجرای آنالیز JSA</vt:lpstr>
      <vt:lpstr>انتخاب مشاغل و اولویت بندی جهت آنالیز</vt:lpstr>
      <vt:lpstr>انتخاب مشاغل و اولویت بندی جهت آنالیز</vt:lpstr>
      <vt:lpstr>مشخص کردن وظایف هر شغل</vt:lpstr>
      <vt:lpstr>شکستن وظایف به مراحل پشت سرهم</vt:lpstr>
      <vt:lpstr>شکستن وظایف به مراحل پشت سرهم</vt:lpstr>
      <vt:lpstr>شناسایی خطرات بالقوه در هر یک از وظایف و مراحل شغلی</vt:lpstr>
      <vt:lpstr>تعیین اقدامات کنترلی و پیشگیرانه</vt:lpstr>
      <vt:lpstr>تعیین اقدامات کنترلی و پیشگیرانه</vt:lpstr>
      <vt:lpstr>تعیین اقدامات کنترلی و پیشگیرانه</vt:lpstr>
      <vt:lpstr>تعیین اقدامات کنترلی و پیشگیرانه</vt:lpstr>
      <vt:lpstr>تعیین اقدامات کنترلی و پیشگیرانه</vt:lpstr>
      <vt:lpstr>تعیین اقدامات کنترلی و پیشگیرانه</vt:lpstr>
      <vt:lpstr>تعیین اقدامات کنترلی و پیشگیرانه</vt:lpstr>
      <vt:lpstr>تعیین اقدامات کنترلی و پیشگیرانه</vt:lpstr>
      <vt:lpstr>تعیین اقدامات کنترلی و پیشگیرانه</vt:lpstr>
      <vt:lpstr>تعیین اقدامات کنترلی و پیشگیرانه</vt:lpstr>
      <vt:lpstr>تعیین اقدامات کنترلی و پیشگیرانه</vt:lpstr>
      <vt:lpstr>بازنگری آنالیز انجام شده</vt:lpstr>
      <vt:lpstr>بازنگری آنالیز انجام شده</vt:lpstr>
      <vt:lpstr>کاربرگ JSA</vt:lpstr>
      <vt:lpstr>PowerPoint Presentation</vt:lpstr>
      <vt:lpstr>مزایای JSA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آنالیز ایمنی شغلی (JSA)</dc:title>
  <dc:creator>Administratr</dc:creator>
  <cp:lastModifiedBy>HSE</cp:lastModifiedBy>
  <cp:revision>36</cp:revision>
  <dcterms:created xsi:type="dcterms:W3CDTF">2009-12-16T09:38:49Z</dcterms:created>
  <dcterms:modified xsi:type="dcterms:W3CDTF">2015-04-22T08:19:58Z</dcterms:modified>
</cp:coreProperties>
</file>