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rts/chart1.xml" ContentType="application/vnd.openxmlformats-officedocument.drawingml.chart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51" r:id="rId2"/>
  </p:sldMasterIdLst>
  <p:notesMasterIdLst>
    <p:notesMasterId r:id="rId147"/>
  </p:notesMasterIdLst>
  <p:handoutMasterIdLst>
    <p:handoutMasterId r:id="rId148"/>
  </p:handoutMasterIdLst>
  <p:sldIdLst>
    <p:sldId id="256" r:id="rId3"/>
    <p:sldId id="257" r:id="rId4"/>
    <p:sldId id="286" r:id="rId5"/>
    <p:sldId id="285" r:id="rId6"/>
    <p:sldId id="294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318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298" r:id="rId27"/>
    <p:sldId id="296" r:id="rId28"/>
    <p:sldId id="297" r:id="rId29"/>
    <p:sldId id="300" r:id="rId30"/>
    <p:sldId id="301" r:id="rId31"/>
    <p:sldId id="299" r:id="rId32"/>
    <p:sldId id="319" r:id="rId33"/>
    <p:sldId id="302" r:id="rId34"/>
    <p:sldId id="303" r:id="rId35"/>
    <p:sldId id="306" r:id="rId36"/>
    <p:sldId id="304" r:id="rId37"/>
    <p:sldId id="307" r:id="rId38"/>
    <p:sldId id="305" r:id="rId39"/>
    <p:sldId id="308" r:id="rId40"/>
    <p:sldId id="435" r:id="rId41"/>
    <p:sldId id="436" r:id="rId42"/>
    <p:sldId id="437" r:id="rId43"/>
    <p:sldId id="438" r:id="rId44"/>
    <p:sldId id="439" r:id="rId45"/>
    <p:sldId id="440" r:id="rId46"/>
    <p:sldId id="441" r:id="rId47"/>
    <p:sldId id="442" r:id="rId48"/>
    <p:sldId id="443" r:id="rId49"/>
    <p:sldId id="444" r:id="rId50"/>
    <p:sldId id="445" r:id="rId51"/>
    <p:sldId id="446" r:id="rId52"/>
    <p:sldId id="447" r:id="rId53"/>
    <p:sldId id="448" r:id="rId54"/>
    <p:sldId id="450" r:id="rId55"/>
    <p:sldId id="452" r:id="rId56"/>
    <p:sldId id="320" r:id="rId57"/>
    <p:sldId id="309" r:id="rId58"/>
    <p:sldId id="314" r:id="rId59"/>
    <p:sldId id="310" r:id="rId60"/>
    <p:sldId id="322" r:id="rId61"/>
    <p:sldId id="323" r:id="rId62"/>
    <p:sldId id="324" r:id="rId63"/>
    <p:sldId id="325" r:id="rId64"/>
    <p:sldId id="315" r:id="rId65"/>
    <p:sldId id="326" r:id="rId66"/>
    <p:sldId id="316" r:id="rId67"/>
    <p:sldId id="327" r:id="rId68"/>
    <p:sldId id="328" r:id="rId69"/>
    <p:sldId id="317" r:id="rId70"/>
    <p:sldId id="399" r:id="rId71"/>
    <p:sldId id="400" r:id="rId72"/>
    <p:sldId id="401" r:id="rId73"/>
    <p:sldId id="402" r:id="rId74"/>
    <p:sldId id="403" r:id="rId75"/>
    <p:sldId id="404" r:id="rId76"/>
    <p:sldId id="405" r:id="rId77"/>
    <p:sldId id="406" r:id="rId78"/>
    <p:sldId id="407" r:id="rId79"/>
    <p:sldId id="408" r:id="rId80"/>
    <p:sldId id="409" r:id="rId81"/>
    <p:sldId id="410" r:id="rId82"/>
    <p:sldId id="412" r:id="rId83"/>
    <p:sldId id="413" r:id="rId84"/>
    <p:sldId id="414" r:id="rId85"/>
    <p:sldId id="415" r:id="rId86"/>
    <p:sldId id="416" r:id="rId87"/>
    <p:sldId id="417" r:id="rId88"/>
    <p:sldId id="418" r:id="rId89"/>
    <p:sldId id="419" r:id="rId90"/>
    <p:sldId id="420" r:id="rId91"/>
    <p:sldId id="421" r:id="rId92"/>
    <p:sldId id="422" r:id="rId93"/>
    <p:sldId id="423" r:id="rId94"/>
    <p:sldId id="424" r:id="rId95"/>
    <p:sldId id="425" r:id="rId96"/>
    <p:sldId id="321" r:id="rId97"/>
    <p:sldId id="329" r:id="rId98"/>
    <p:sldId id="334" r:id="rId99"/>
    <p:sldId id="346" r:id="rId100"/>
    <p:sldId id="335" r:id="rId101"/>
    <p:sldId id="336" r:id="rId102"/>
    <p:sldId id="337" r:id="rId103"/>
    <p:sldId id="347" r:id="rId104"/>
    <p:sldId id="338" r:id="rId105"/>
    <p:sldId id="348" r:id="rId106"/>
    <p:sldId id="339" r:id="rId107"/>
    <p:sldId id="349" r:id="rId108"/>
    <p:sldId id="379" r:id="rId109"/>
    <p:sldId id="380" r:id="rId110"/>
    <p:sldId id="381" r:id="rId111"/>
    <p:sldId id="382" r:id="rId112"/>
    <p:sldId id="383" r:id="rId113"/>
    <p:sldId id="384" r:id="rId114"/>
    <p:sldId id="385" r:id="rId115"/>
    <p:sldId id="386" r:id="rId116"/>
    <p:sldId id="387" r:id="rId117"/>
    <p:sldId id="388" r:id="rId118"/>
    <p:sldId id="389" r:id="rId119"/>
    <p:sldId id="390" r:id="rId120"/>
    <p:sldId id="391" r:id="rId121"/>
    <p:sldId id="392" r:id="rId122"/>
    <p:sldId id="393" r:id="rId123"/>
    <p:sldId id="395" r:id="rId124"/>
    <p:sldId id="396" r:id="rId125"/>
    <p:sldId id="397" r:id="rId126"/>
    <p:sldId id="398" r:id="rId127"/>
    <p:sldId id="330" r:id="rId128"/>
    <p:sldId id="331" r:id="rId129"/>
    <p:sldId id="340" r:id="rId130"/>
    <p:sldId id="341" r:id="rId131"/>
    <p:sldId id="342" r:id="rId132"/>
    <p:sldId id="343" r:id="rId133"/>
    <p:sldId id="426" r:id="rId134"/>
    <p:sldId id="427" r:id="rId135"/>
    <p:sldId id="428" r:id="rId136"/>
    <p:sldId id="429" r:id="rId137"/>
    <p:sldId id="430" r:id="rId138"/>
    <p:sldId id="431" r:id="rId139"/>
    <p:sldId id="432" r:id="rId140"/>
    <p:sldId id="433" r:id="rId141"/>
    <p:sldId id="332" r:id="rId142"/>
    <p:sldId id="333" r:id="rId143"/>
    <p:sldId id="344" r:id="rId144"/>
    <p:sldId id="345" r:id="rId145"/>
    <p:sldId id="284" r:id="rId1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EF48"/>
    <a:srgbClr val="D6D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0485" autoAdjust="0"/>
  </p:normalViewPr>
  <p:slideViewPr>
    <p:cSldViewPr>
      <p:cViewPr varScale="1">
        <p:scale>
          <a:sx n="66" d="100"/>
          <a:sy n="66" d="100"/>
        </p:scale>
        <p:origin x="148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3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95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presProps" Target="presProps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viewProps" Target="view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I:\Work\FireFighting\Conferance%20Tabriz\Text\Ama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B38-4CD4-8A87-91F65AE4B50B}"/>
              </c:ext>
            </c:extLst>
          </c:dPt>
          <c:dLbls>
            <c:dLbl>
              <c:idx val="0"/>
              <c:layout>
                <c:manualLayout>
                  <c:x val="-0.17185178039575069"/>
                  <c:y val="-0.11731517935258104"/>
                </c:manualLayout>
              </c:layout>
              <c:tx>
                <c:rich>
                  <a:bodyPr/>
                  <a:lstStyle/>
                  <a:p>
                    <a:pPr>
                      <a:defRPr lang="en-US" sz="1800">
                        <a:cs typeface="B Nazanin" pitchFamily="2" charset="-78"/>
                      </a:defRPr>
                    </a:pPr>
                    <a:r>
                      <a:rPr lang="fa-IR" dirty="0"/>
                      <a:t> خاموش بودن
</a:t>
                    </a:r>
                    <a:r>
                      <a:rPr lang="fa-IR" dirty="0" smtClean="0"/>
                      <a:t>64%</a:t>
                    </a:r>
                    <a:endParaRPr lang="fa-IR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B38-4CD4-8A87-91F65AE4B50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38-4CD4-8A87-91F65AE4B50B}"/>
                </c:ext>
              </c:extLst>
            </c:dLbl>
            <c:dLbl>
              <c:idx val="2"/>
              <c:layout>
                <c:manualLayout>
                  <c:x val="-3.1818746720428642E-2"/>
                  <c:y val="9.3862642169728977E-2"/>
                </c:manualLayout>
              </c:layout>
              <c:spPr/>
              <c:txPr>
                <a:bodyPr/>
                <a:lstStyle/>
                <a:p>
                  <a:pPr>
                    <a:defRPr lang="en-US" sz="1800">
                      <a:cs typeface="B Nazanin" pitchFamily="2" charset="-78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B38-4CD4-8A87-91F65AE4B50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38-4CD4-8A87-91F65AE4B50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38-4CD4-8A87-91F65AE4B5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200">
                    <a:cs typeface="B Nazanin" pitchFamily="2" charset="-78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Sheet2!$A$1:$A$5</c:f>
              <c:strCache>
                <c:ptCount val="5"/>
                <c:pt idx="0">
                  <c:v> خاموش بودن</c:v>
                </c:pt>
                <c:pt idx="1">
                  <c:v>دخالت دستی</c:v>
                </c:pt>
                <c:pt idx="2">
                  <c:v>خرابی اسپرینکلر</c:v>
                </c:pt>
                <c:pt idx="3">
                  <c:v>عدم نظارت دوره ای</c:v>
                </c:pt>
                <c:pt idx="4">
                  <c:v>سیستم غیر مناسب</c:v>
                </c:pt>
              </c:strCache>
            </c:strRef>
          </c:cat>
          <c:val>
            <c:numRef>
              <c:f>Sheet2!$B$1:$B$5</c:f>
              <c:numCache>
                <c:formatCode>0%</c:formatCode>
                <c:ptCount val="5"/>
                <c:pt idx="0">
                  <c:v>0.64000000000000101</c:v>
                </c:pt>
                <c:pt idx="1">
                  <c:v>0.17</c:v>
                </c:pt>
                <c:pt idx="2">
                  <c:v>7.0000000000000021E-2</c:v>
                </c:pt>
                <c:pt idx="3">
                  <c:v>6.0000000000000032E-2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38-4CD4-8A87-91F65AE4B50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>
          <a:cs typeface="B Nazanin" pitchFamily="2" charset="-78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6C35185-AF5F-4ECE-B075-EA1D15587248}" type="datetimeFigureOut">
              <a:rPr lang="fa-IR" smtClean="0"/>
              <a:pPr/>
              <a:t>1440/03/03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E2421B5-B57D-4926-A38F-228BBE43BE2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12764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1307D-96B1-4EC3-BAC6-D6CCAB5FFD0A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FD8A0-A3F2-48F7-BF5B-874847CDC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26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27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3397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4056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4056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4056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4056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4056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4056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6922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9450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873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17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1089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3966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8005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6901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8497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5266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4789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8101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172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9195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45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9557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486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5906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7640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1795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728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8288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6019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6019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6019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60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FD8A0-A3F2-48F7-BF5B-874847CDC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71759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6019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9869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62686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7045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8124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93067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59735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2540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5955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07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FD8A0-A3F2-48F7-BF5B-874847CDC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87842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7576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7576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7576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27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FD8A0-A3F2-48F7-BF5B-874847CDC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766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FD8A0-A3F2-48F7-BF5B-874847CDC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777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FD8A0-A3F2-48F7-BF5B-874847CDC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459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FD8A0-A3F2-48F7-BF5B-874847CDC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447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FD8A0-A3F2-48F7-BF5B-874847CDC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55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60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FD8A0-A3F2-48F7-BF5B-874847CDC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013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FD8A0-A3F2-48F7-BF5B-874847CDC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5846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FD8A0-A3F2-48F7-BF5B-874847CDC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3054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FD8A0-A3F2-48F7-BF5B-874847CDC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842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757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292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22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80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079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9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265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84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751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513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530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111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030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943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156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265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0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723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235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873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359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388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580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616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321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858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7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50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415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535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363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67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558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744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792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527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617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094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50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932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412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255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837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920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8665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464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4320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527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1200" dirty="0" smtClean="0">
                <a:cs typeface="B Nazanin" pitchFamily="2" charset="-78"/>
              </a:rPr>
              <a:t>سیستمی که به صورت خودکار فعال شده و سیال اطفایی (عموماً آب) را روی منطقه حریق پاشیده و باعث کنترل و یا اطفای حریق می گردد.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822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7033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3735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862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0086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615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779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4236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5413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2365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6469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02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849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0315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710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8788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61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4045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9944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9926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7039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0660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71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5967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50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7146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6678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3426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846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4056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4056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4056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4056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D8A0-A3F2-48F7-BF5B-874847CDCF98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40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525344"/>
            <a:ext cx="2133600" cy="268560"/>
          </a:xfrm>
          <a:prstGeom prst="rect">
            <a:avLst/>
          </a:prstGeom>
        </p:spPr>
        <p:txBody>
          <a:bodyPr/>
          <a:lstStyle>
            <a:lvl1pPr algn="ctr">
              <a:defRPr sz="1300" b="1">
                <a:cs typeface="B Nazanin" pitchFamily="2" charset="-78"/>
              </a:defRPr>
            </a:lvl1pPr>
          </a:lstStyle>
          <a:p>
            <a:r>
              <a:rPr lang="fa-IR" dirty="0" smtClean="0"/>
              <a:t>اسلاید </a:t>
            </a:r>
            <a:fld id="{12FFA676-36C9-4ECA-86B7-82E320CC677B}" type="slidenum">
              <a:rPr lang="fa-IR" smtClean="0"/>
              <a:pPr/>
              <a:t>‹#›</a:t>
            </a:fld>
            <a:r>
              <a:rPr lang="fa-IR" dirty="0" smtClean="0"/>
              <a:t> از 28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505200" y="6525344"/>
            <a:ext cx="2133600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Nazanin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1300" dirty="0" smtClean="0"/>
              <a:t>اسلاید </a:t>
            </a:r>
            <a:fld id="{12FFA676-36C9-4ECA-86B7-82E320CC677B}" type="slidenum">
              <a:rPr lang="fa-IR" sz="1300" smtClean="0"/>
              <a:pPr/>
              <a:t>‹#›</a:t>
            </a:fld>
            <a:r>
              <a:rPr lang="fa-IR" sz="1300" dirty="0" smtClean="0"/>
              <a:t> از 28</a:t>
            </a:r>
            <a:endParaRPr lang="en-US" sz="13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40080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300" b="1">
                <a:cs typeface="B Nazanin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اسلاید </a:t>
            </a:r>
            <a:fld id="{12FFA676-36C9-4ECA-86B7-82E320CC677B}" type="slidenum">
              <a:rPr kumimoji="0" lang="fa-IR" sz="13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fa-IR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 از 110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3916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505200" y="64008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Nazanin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اسلاید </a:t>
            </a:r>
            <a:fld id="{12FFA676-36C9-4ECA-86B7-82E320CC677B}" type="slidenum">
              <a:rPr kumimoji="0" lang="fa-IR" sz="13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fa-IR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 از 110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31265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52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g"/><Relationship Id="rId5" Type="http://schemas.openxmlformats.org/officeDocument/2006/relationships/image" Target="../media/image116.png"/><Relationship Id="rId4" Type="http://schemas.openxmlformats.org/officeDocument/2006/relationships/image" Target="../media/image11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4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emf"/><Relationship Id="rId4" Type="http://schemas.openxmlformats.org/officeDocument/2006/relationships/image" Target="../media/image128.jp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e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0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280.png"/><Relationship Id="rId4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57224" y="2138809"/>
            <a:ext cx="7429552" cy="11461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a-IR" sz="3600" dirty="0" smtClean="0">
                <a:cs typeface="B Titr" pitchFamily="2" charset="-78"/>
              </a:rPr>
              <a:t>ضوابط ملاک عمل سامانه های اطفای حریق</a:t>
            </a:r>
            <a:endParaRPr lang="en-US" sz="3600" dirty="0">
              <a:cs typeface="B Titr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57224" y="4432552"/>
            <a:ext cx="7429552" cy="57308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2800" dirty="0" smtClean="0">
                <a:cs typeface="B Nazanin" pitchFamily="2" charset="-78"/>
              </a:rPr>
              <a:t>واحد مطالعات و تحقیقات معاونت پیشگیری و حفاظت از حریق </a:t>
            </a:r>
            <a:endParaRPr lang="en-US" sz="2800" dirty="0">
              <a:cs typeface="B Nazanin" pitchFamily="2" charset="-7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57224" y="3861048"/>
            <a:ext cx="7429552" cy="57308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2800" b="1" dirty="0" smtClean="0">
                <a:cs typeface="B Nazanin" pitchFamily="2" charset="-78"/>
              </a:rPr>
              <a:t>سازمان آتش نشانی و خدمات ایمنی شهرداری تهران</a:t>
            </a:r>
            <a:endParaRPr lang="en-US" sz="2800" b="1" dirty="0">
              <a:cs typeface="B Nazanin" pitchFamily="2" charset="-78"/>
            </a:endParaRPr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571480"/>
            <a:ext cx="875565" cy="983229"/>
          </a:xfrm>
          <a:prstGeom prst="rect">
            <a:avLst/>
          </a:prstGeom>
        </p:spPr>
      </p:pic>
      <p:pic>
        <p:nvPicPr>
          <p:cNvPr id="8" name="Picture 7" descr="150PX-~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68" y="571479"/>
            <a:ext cx="928694" cy="92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27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ساختار آیین نامه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785926"/>
            <a:ext cx="8382000" cy="4610112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48264" y="1916832"/>
            <a:ext cx="1368152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فصل 1</a:t>
            </a: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تعاریف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144" y="1930219"/>
            <a:ext cx="97230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2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5544" y="1930219"/>
            <a:ext cx="1798585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3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خاموش کننده ها</a:t>
            </a: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435" y="1930219"/>
            <a:ext cx="2954114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4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سیستم های اسپرینکلر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8143" y="3951237"/>
            <a:ext cx="2448273" cy="18722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5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لوله های ایستاده وجعبه ها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5856" y="3946720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6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پمپ ها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435" y="3946720"/>
            <a:ext cx="2283407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7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مخازن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052" y="4682474"/>
            <a:ext cx="1136454" cy="113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95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لوله های ایستاده آتش </a:t>
            </a:r>
            <a:r>
              <a:rPr lang="fa-IR" sz="2800" b="1" dirty="0">
                <a:cs typeface="B Nazanin" pitchFamily="2" charset="-78"/>
              </a:rPr>
              <a:t>نشانی (</a:t>
            </a:r>
            <a:r>
              <a:rPr lang="en-US" sz="2800" b="1" dirty="0">
                <a:cs typeface="B Nazanin" pitchFamily="2" charset="-78"/>
              </a:rPr>
              <a:t>Standpipe</a:t>
            </a:r>
            <a:r>
              <a:rPr lang="fa-IR" sz="2800" b="1" dirty="0">
                <a:cs typeface="B Nazanin" pitchFamily="2" charset="-78"/>
              </a:rPr>
              <a:t>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843224"/>
            <a:ext cx="5688632" cy="4610112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lnSpc>
                <a:spcPts val="3200"/>
              </a:lnSpc>
              <a:buNone/>
            </a:pPr>
            <a:r>
              <a:rPr lang="fa-IR" sz="2200" b="1" dirty="0" smtClean="0">
                <a:cs typeface="B Nazanin" pitchFamily="2" charset="-78"/>
              </a:rPr>
              <a:t>استفاده از شیر یکطرفه </a:t>
            </a:r>
          </a:p>
          <a:p>
            <a:pPr marL="0" indent="0" algn="just" rtl="1">
              <a:lnSpc>
                <a:spcPts val="3200"/>
              </a:lnSpc>
              <a:buNone/>
            </a:pPr>
            <a:endParaRPr lang="fa-IR" sz="2200" dirty="0">
              <a:cs typeface="B Nazanin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کلاس بندی لوله ایستاده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اتصال آتش نشانی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جانمایی و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ادوات تنظیم فشار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جعبه های آتش نشانی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9552" y="2985007"/>
            <a:ext cx="864096" cy="1020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8800" b="1" dirty="0" smtClean="0">
                <a:solidFill>
                  <a:schemeClr val="tx1"/>
                </a:solidFill>
                <a:cs typeface="B Nazanin" pitchFamily="2" charset="-78"/>
              </a:rPr>
              <a:t>2 </a:t>
            </a:r>
            <a:endParaRPr lang="fa-IR" b="1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9992" y="3033801"/>
            <a:ext cx="1368152" cy="755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استاندارد</a:t>
            </a:r>
            <a:endParaRPr lang="fa-IR" sz="2200" b="1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83968" y="4686959"/>
            <a:ext cx="1800200" cy="755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فهرست شده</a:t>
            </a:r>
            <a:endParaRPr lang="fa-IR" sz="2400" b="1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1403648" y="2996952"/>
            <a:ext cx="884059" cy="906828"/>
          </a:xfrm>
          <a:prstGeom prst="mathMultiply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Rectangle 14"/>
          <p:cNvSpPr/>
          <p:nvPr/>
        </p:nvSpPr>
        <p:spPr>
          <a:xfrm>
            <a:off x="539552" y="4638165"/>
            <a:ext cx="864096" cy="1020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8800" b="1" dirty="0" smtClean="0">
                <a:solidFill>
                  <a:schemeClr val="tx1"/>
                </a:solidFill>
                <a:cs typeface="B Nazanin" pitchFamily="2" charset="-78"/>
              </a:rPr>
              <a:t>1</a:t>
            </a:r>
            <a:endParaRPr lang="fa-IR" b="1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1403648" y="4607378"/>
            <a:ext cx="884059" cy="906828"/>
          </a:xfrm>
          <a:prstGeom prst="mathMultiply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96" y="4255879"/>
            <a:ext cx="1617356" cy="15493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77" y="2567198"/>
            <a:ext cx="1640175" cy="141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34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لوله های ایستاده آتش </a:t>
            </a:r>
            <a:r>
              <a:rPr lang="fa-IR" sz="2800" b="1" dirty="0">
                <a:cs typeface="B Nazanin" pitchFamily="2" charset="-78"/>
              </a:rPr>
              <a:t>نشانی (</a:t>
            </a:r>
            <a:r>
              <a:rPr lang="en-US" sz="2800" b="1" dirty="0">
                <a:cs typeface="B Nazanin" pitchFamily="2" charset="-78"/>
              </a:rPr>
              <a:t>Standpipe</a:t>
            </a:r>
            <a:r>
              <a:rPr lang="fa-IR" sz="2800" b="1" dirty="0">
                <a:cs typeface="B Nazanin" pitchFamily="2" charset="-78"/>
              </a:rPr>
              <a:t>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00808"/>
            <a:ext cx="5688632" cy="4610112"/>
          </a:xfrm>
          <a:prstGeom prst="rect">
            <a:avLst/>
          </a:prstGeom>
        </p:spPr>
        <p:txBody>
          <a:bodyPr/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200" dirty="0" smtClean="0">
                <a:cs typeface="B Nazanin" panose="00000400000000000000" pitchFamily="2" charset="-78"/>
              </a:rPr>
              <a:t>حداقل سایز لوله ایستاده </a:t>
            </a:r>
            <a:r>
              <a:rPr lang="fa-IR" sz="22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کلاس چهار</a:t>
            </a:r>
            <a:r>
              <a:rPr lang="fa-IR" sz="2200" dirty="0" smtClean="0">
                <a:cs typeface="B Nazanin" panose="00000400000000000000" pitchFamily="2" charset="-78"/>
              </a:rPr>
              <a:t>، ½ 2 اینچ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200" dirty="0" smtClean="0">
                <a:cs typeface="B Nazanin" panose="00000400000000000000" pitchFamily="2" charset="-78"/>
              </a:rPr>
              <a:t>حداقل سایز رایزر </a:t>
            </a:r>
            <a:r>
              <a:rPr lang="fa-IR" sz="22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مشترک</a:t>
            </a:r>
            <a:r>
              <a:rPr lang="fa-IR" sz="2200" dirty="0" smtClean="0">
                <a:cs typeface="B Nazanin" panose="00000400000000000000" pitchFamily="2" charset="-78"/>
              </a:rPr>
              <a:t>، 4 اینچ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200" dirty="0" smtClean="0">
                <a:cs typeface="B Nazanin" panose="00000400000000000000" pitchFamily="2" charset="-78"/>
              </a:rPr>
              <a:t>با </a:t>
            </a:r>
            <a:r>
              <a:rPr lang="fa-IR" sz="2200" b="1" dirty="0" smtClean="0">
                <a:solidFill>
                  <a:srgbClr val="00B050"/>
                </a:solidFill>
                <a:cs typeface="B Nazanin" panose="00000400000000000000" pitchFamily="2" charset="-78"/>
              </a:rPr>
              <a:t>محاسبات </a:t>
            </a:r>
            <a:r>
              <a:rPr lang="fa-IR" sz="2200" b="1" dirty="0">
                <a:solidFill>
                  <a:srgbClr val="00B050"/>
                </a:solidFill>
                <a:cs typeface="B Nazanin" panose="00000400000000000000" pitchFamily="2" charset="-78"/>
              </a:rPr>
              <a:t>هیدرولیکی</a:t>
            </a:r>
            <a:r>
              <a:rPr lang="fa-IR" sz="2200" dirty="0">
                <a:cs typeface="B Nazanin" panose="00000400000000000000" pitchFamily="2" charset="-78"/>
              </a:rPr>
              <a:t>، </a:t>
            </a:r>
            <a:r>
              <a:rPr lang="fa-IR" sz="2200" dirty="0" smtClean="0">
                <a:cs typeface="B Nazanin" panose="00000400000000000000" pitchFamily="2" charset="-78"/>
              </a:rPr>
              <a:t>می </a:t>
            </a:r>
            <a:r>
              <a:rPr lang="fa-IR" sz="2200" dirty="0">
                <a:cs typeface="B Nazanin" panose="00000400000000000000" pitchFamily="2" charset="-78"/>
              </a:rPr>
              <a:t>توان تا ½ 2 اینچ کاهش داد.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کلاس بندی لوله ایستاده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اتصال آتش نشانی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جانمایی و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ادوات تنظیم فشار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جعبه های آتش نشانی</a:t>
            </a:r>
            <a:endParaRPr lang="en-US" sz="2000" b="1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/>
          <a:stretch/>
        </p:blipFill>
        <p:spPr>
          <a:xfrm>
            <a:off x="1115616" y="3428627"/>
            <a:ext cx="4536504" cy="32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92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لوله های ایستاده آتش </a:t>
            </a:r>
            <a:r>
              <a:rPr lang="fa-IR" sz="2800" b="1" dirty="0">
                <a:cs typeface="B Nazanin" pitchFamily="2" charset="-78"/>
              </a:rPr>
              <a:t>نشانی (</a:t>
            </a:r>
            <a:r>
              <a:rPr lang="en-US" sz="2800" b="1" dirty="0">
                <a:cs typeface="B Nazanin" pitchFamily="2" charset="-78"/>
              </a:rPr>
              <a:t>Standpipe</a:t>
            </a:r>
            <a:r>
              <a:rPr lang="fa-IR" sz="2800" b="1" dirty="0">
                <a:cs typeface="B Nazanin" pitchFamily="2" charset="-78"/>
              </a:rPr>
              <a:t>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843224"/>
            <a:ext cx="5688632" cy="4610112"/>
          </a:xfrm>
          <a:prstGeom prst="rect">
            <a:avLst/>
          </a:prstGeom>
        </p:spPr>
        <p:txBody>
          <a:bodyPr/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200" dirty="0" smtClean="0">
                <a:cs typeface="B Nazanin" panose="00000400000000000000" pitchFamily="2" charset="-78"/>
              </a:rPr>
              <a:t>فشار در خروجی دورترین مصرف کننده هیدرولیکی، </a:t>
            </a:r>
            <a:r>
              <a:rPr lang="fa-IR" sz="2200" b="1" dirty="0" smtClean="0">
                <a:cs typeface="B Nazanin" panose="00000400000000000000" pitchFamily="2" charset="-78"/>
              </a:rPr>
              <a:t>2 بار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200" dirty="0" smtClean="0">
                <a:cs typeface="B Nazanin" panose="00000400000000000000" pitchFamily="2" charset="-78"/>
              </a:rPr>
              <a:t>در ساختمان های </a:t>
            </a:r>
            <a:r>
              <a:rPr lang="fa-IR" sz="22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کلاس </a:t>
            </a:r>
            <a:r>
              <a:rPr lang="en-US" sz="22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S3</a:t>
            </a:r>
            <a:r>
              <a:rPr lang="fa-IR" sz="2200" dirty="0" smtClean="0">
                <a:cs typeface="B Nazanin" panose="00000400000000000000" pitchFamily="2" charset="-78"/>
              </a:rPr>
              <a:t>، حداقل فشار </a:t>
            </a:r>
            <a:r>
              <a:rPr lang="fa-IR" sz="2200" b="1" dirty="0" smtClean="0">
                <a:cs typeface="B Nazanin" panose="00000400000000000000" pitchFamily="2" charset="-78"/>
              </a:rPr>
              <a:t>4 بار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200" dirty="0" smtClean="0">
                <a:cs typeface="B Nazanin" panose="00000400000000000000" pitchFamily="2" charset="-78"/>
              </a:rPr>
              <a:t>به ازای هر دو راه خروج، حداقل یک لوله ایستاده کلاس چهار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کلاس بندی لوله ایستاده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اتصال آتش نشانی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جانمایی و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ادوات تنظیم فشار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جعبه های آتش نشانی</a:t>
            </a:r>
            <a:endParaRPr lang="en-US" sz="2000" b="1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94" y="4435191"/>
            <a:ext cx="2270508" cy="1256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0746" y="4440014"/>
            <a:ext cx="2270508" cy="1256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849" y="3845220"/>
            <a:ext cx="1011303" cy="243653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419872" y="4725144"/>
            <a:ext cx="1368152" cy="64807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77212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لوله های ایستاده آتش </a:t>
            </a:r>
            <a:r>
              <a:rPr lang="fa-IR" sz="2800" b="1" dirty="0">
                <a:cs typeface="B Nazanin" pitchFamily="2" charset="-78"/>
              </a:rPr>
              <a:t>نشانی (</a:t>
            </a:r>
            <a:r>
              <a:rPr lang="en-US" sz="2800" b="1" dirty="0">
                <a:cs typeface="B Nazanin" pitchFamily="2" charset="-78"/>
              </a:rPr>
              <a:t>Standpipe</a:t>
            </a:r>
            <a:r>
              <a:rPr lang="fa-IR" sz="2800" b="1" dirty="0">
                <a:cs typeface="B Nazanin" pitchFamily="2" charset="-78"/>
              </a:rPr>
              <a:t>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843224"/>
            <a:ext cx="5688632" cy="4610112"/>
          </a:xfrm>
          <a:prstGeom prst="rect">
            <a:avLst/>
          </a:prstGeom>
        </p:spPr>
        <p:txBody>
          <a:bodyPr/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200" b="1" dirty="0" smtClean="0">
                <a:cs typeface="B Nazanin" panose="00000400000000000000" pitchFamily="2" charset="-78"/>
              </a:rPr>
              <a:t>حداکثر</a:t>
            </a:r>
            <a:r>
              <a:rPr lang="fa-IR" sz="2200" dirty="0" smtClean="0">
                <a:cs typeface="B Nazanin" panose="00000400000000000000" pitchFamily="2" charset="-78"/>
              </a:rPr>
              <a:t> فشار در خروجی ها، </a:t>
            </a:r>
            <a:r>
              <a:rPr lang="fa-IR" sz="22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7 بار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200" dirty="0" smtClean="0">
                <a:cs typeface="B Nazanin" panose="00000400000000000000" pitchFamily="2" charset="-78"/>
              </a:rPr>
              <a:t>در صورت افزایش فشار، استفاده از ادوات تنظیم فشار </a:t>
            </a:r>
            <a:r>
              <a:rPr lang="fa-IR" sz="2200" b="1" dirty="0" smtClean="0">
                <a:solidFill>
                  <a:srgbClr val="00B050"/>
                </a:solidFill>
                <a:cs typeface="B Nazanin" panose="00000400000000000000" pitchFamily="2" charset="-78"/>
              </a:rPr>
              <a:t>(</a:t>
            </a:r>
            <a:r>
              <a:rPr lang="en-US" sz="2200" b="1" dirty="0" smtClean="0">
                <a:solidFill>
                  <a:srgbClr val="00B050"/>
                </a:solidFill>
                <a:cs typeface="B Nazanin" panose="00000400000000000000" pitchFamily="2" charset="-78"/>
              </a:rPr>
              <a:t>PRV</a:t>
            </a:r>
            <a:r>
              <a:rPr lang="fa-IR" sz="2200" b="1" dirty="0" smtClean="0">
                <a:solidFill>
                  <a:srgbClr val="00B050"/>
                </a:solidFill>
                <a:cs typeface="B Nazanin" panose="00000400000000000000" pitchFamily="2" charset="-78"/>
              </a:rPr>
              <a:t>)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کلاس بندی لوله ایستاده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اتصال آتش نشانی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جانمایی و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ادوات تنظیم فشار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جعبه های آتش نشانی</a:t>
            </a:r>
            <a:endParaRPr lang="en-US" sz="2000" b="1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98" y="3140968"/>
            <a:ext cx="2934846" cy="304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13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لوله های ایستاده آتش </a:t>
            </a:r>
            <a:r>
              <a:rPr lang="fa-IR" sz="2800" b="1" dirty="0">
                <a:cs typeface="B Nazanin" pitchFamily="2" charset="-78"/>
              </a:rPr>
              <a:t>نشانی (</a:t>
            </a:r>
            <a:r>
              <a:rPr lang="en-US" sz="2800" b="1" dirty="0">
                <a:cs typeface="B Nazanin" pitchFamily="2" charset="-78"/>
              </a:rPr>
              <a:t>Standpipe</a:t>
            </a:r>
            <a:r>
              <a:rPr lang="fa-IR" sz="2800" b="1" dirty="0">
                <a:cs typeface="B Nazanin" pitchFamily="2" charset="-78"/>
              </a:rPr>
              <a:t>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843224"/>
            <a:ext cx="5688632" cy="4610112"/>
          </a:xfrm>
          <a:prstGeom prst="rect">
            <a:avLst/>
          </a:prstGeom>
        </p:spPr>
        <p:txBody>
          <a:bodyPr/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200" b="1" dirty="0" smtClean="0">
                <a:cs typeface="B Nazanin" panose="00000400000000000000" pitchFamily="2" charset="-78"/>
              </a:rPr>
              <a:t>طراحی زون های فشابالا و فشار پایین</a:t>
            </a:r>
            <a:endParaRPr lang="fa-IR" sz="2200" b="1" dirty="0" smtClean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کلاس بندی لوله ایستاده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اتصال آتش نشانی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جانمایی و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ادوات تنظیم فشار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جعبه های آتش نشانی</a:t>
            </a:r>
            <a:endParaRPr lang="en-US" sz="2000" b="1" dirty="0">
              <a:cs typeface="B Nazanin" pitchFamily="2" charset="-78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55576" y="2924944"/>
            <a:ext cx="3503785" cy="3096344"/>
            <a:chOff x="971600" y="2924944"/>
            <a:chExt cx="3503785" cy="3096344"/>
          </a:xfrm>
        </p:grpSpPr>
        <p:sp>
          <p:nvSpPr>
            <p:cNvPr id="5" name="Oval 4"/>
            <p:cNvSpPr/>
            <p:nvPr/>
          </p:nvSpPr>
          <p:spPr>
            <a:xfrm>
              <a:off x="971600" y="5282107"/>
              <a:ext cx="739181" cy="739181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5400" dirty="0" smtClean="0">
                  <a:solidFill>
                    <a:schemeClr val="tx1"/>
                  </a:solidFill>
                </a:rPr>
                <a:t>P</a:t>
              </a:r>
              <a:endParaRPr lang="fa-IR" sz="54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Connector 11"/>
            <p:cNvCxnSpPr>
              <a:stCxn id="5" idx="6"/>
            </p:cNvCxnSpPr>
            <p:nvPr/>
          </p:nvCxnSpPr>
          <p:spPr>
            <a:xfrm flipV="1">
              <a:off x="1710781" y="5651696"/>
              <a:ext cx="989011" cy="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979712" y="2924944"/>
              <a:ext cx="0" cy="272675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699792" y="4005065"/>
              <a:ext cx="0" cy="1646631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1979713" y="2924944"/>
              <a:ext cx="249567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699792" y="4005065"/>
              <a:ext cx="1775593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2262138" y="4960269"/>
              <a:ext cx="869702" cy="48495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PRV</a:t>
              </a:r>
              <a:endParaRPr lang="fa-IR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843808" y="3016053"/>
            <a:ext cx="1296144" cy="484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200" b="1" dirty="0" smtClean="0">
                <a:solidFill>
                  <a:schemeClr val="tx1"/>
                </a:solidFill>
                <a:cs typeface="B Nazanin" pitchFamily="2" charset="-78"/>
              </a:rPr>
              <a:t>فشاربالا</a:t>
            </a:r>
            <a:endParaRPr lang="fa-IR" sz="2200" b="1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43808" y="4091024"/>
            <a:ext cx="1296144" cy="484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200" b="1" dirty="0" smtClean="0">
                <a:solidFill>
                  <a:schemeClr val="tx1"/>
                </a:solidFill>
                <a:cs typeface="B Nazanin" pitchFamily="2" charset="-78"/>
              </a:rPr>
              <a:t>فشارپایین</a:t>
            </a:r>
            <a:endParaRPr lang="fa-IR" sz="2200" b="1" dirty="0">
              <a:solidFill>
                <a:schemeClr val="tx1"/>
              </a:solidFill>
              <a:cs typeface="B Nazanin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61" y="2416297"/>
            <a:ext cx="1392759" cy="396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656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لوله های ایستاده آتش </a:t>
            </a:r>
            <a:r>
              <a:rPr lang="fa-IR" sz="2800" b="1" dirty="0">
                <a:cs typeface="B Nazanin" pitchFamily="2" charset="-78"/>
              </a:rPr>
              <a:t>نشانی (</a:t>
            </a:r>
            <a:r>
              <a:rPr lang="en-US" sz="2800" b="1" dirty="0">
                <a:cs typeface="B Nazanin" pitchFamily="2" charset="-78"/>
              </a:rPr>
              <a:t>Standpipe</a:t>
            </a:r>
            <a:r>
              <a:rPr lang="fa-IR" sz="2800" b="1" dirty="0">
                <a:cs typeface="B Nazanin" pitchFamily="2" charset="-78"/>
              </a:rPr>
              <a:t>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843224"/>
            <a:ext cx="5688632" cy="4178064"/>
          </a:xfrm>
          <a:prstGeom prst="rect">
            <a:avLst/>
          </a:prstGeo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sz="2200" dirty="0" smtClean="0">
                <a:cs typeface="B Nazanin" panose="00000400000000000000" pitchFamily="2" charset="-78"/>
              </a:rPr>
              <a:t>تا زمان تکمیل پروسه استاندارد سازی، حداقل </a:t>
            </a:r>
            <a:r>
              <a:rPr lang="fa-IR" sz="2200" b="1" dirty="0" smtClean="0">
                <a:cs typeface="B Nazanin" panose="00000400000000000000" pitchFamily="2" charset="-78"/>
              </a:rPr>
              <a:t>ضخامت</a:t>
            </a:r>
            <a:r>
              <a:rPr lang="fa-IR" sz="2200" dirty="0" smtClean="0">
                <a:cs typeface="B Nazanin" panose="00000400000000000000" pitchFamily="2" charset="-78"/>
              </a:rPr>
              <a:t> بدنه جعبه باید </a:t>
            </a:r>
            <a:r>
              <a:rPr lang="fa-IR" sz="22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1 میلیمتر </a:t>
            </a:r>
            <a:r>
              <a:rPr lang="fa-IR" sz="2200" dirty="0" smtClean="0">
                <a:cs typeface="B Nazanin" panose="00000400000000000000" pitchFamily="2" charset="-78"/>
              </a:rPr>
              <a:t>باشد.</a:t>
            </a:r>
          </a:p>
          <a:p>
            <a:pPr algn="just" rtl="1">
              <a:lnSpc>
                <a:spcPct val="150000"/>
              </a:lnSpc>
            </a:pPr>
            <a:r>
              <a:rPr lang="fa-IR" sz="2200" dirty="0" smtClean="0">
                <a:cs typeface="B Nazanin" panose="00000400000000000000" pitchFamily="2" charset="-78"/>
              </a:rPr>
              <a:t>رعایت فاصله </a:t>
            </a:r>
            <a:r>
              <a:rPr lang="fa-IR" sz="2200" b="1" dirty="0" smtClean="0">
                <a:solidFill>
                  <a:srgbClr val="00B050"/>
                </a:solidFill>
                <a:cs typeface="B Nazanin" panose="00000400000000000000" pitchFamily="2" charset="-78"/>
              </a:rPr>
              <a:t>حداقل 2/5 سانتیمتری </a:t>
            </a:r>
            <a:r>
              <a:rPr lang="fa-IR" sz="2200" dirty="0" smtClean="0">
                <a:cs typeface="B Nazanin" panose="00000400000000000000" pitchFamily="2" charset="-78"/>
              </a:rPr>
              <a:t>بین کلیه قطعات و متعلقات جعبه ها</a:t>
            </a: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کلاس بندی لوله ایستاده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اتصال آتش نشانی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جانمایی و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ادوات تنظیم فشار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جعبه های آتش نشانی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91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لوله های ایستاده آتش </a:t>
            </a:r>
            <a:r>
              <a:rPr lang="fa-IR" sz="2800" b="1" dirty="0">
                <a:cs typeface="B Nazanin" pitchFamily="2" charset="-78"/>
              </a:rPr>
              <a:t>نشانی (</a:t>
            </a:r>
            <a:r>
              <a:rPr lang="en-US" sz="2800" b="1" dirty="0">
                <a:cs typeface="B Nazanin" pitchFamily="2" charset="-78"/>
              </a:rPr>
              <a:t>Standpipe</a:t>
            </a:r>
            <a:r>
              <a:rPr lang="fa-IR" sz="2800" b="1" dirty="0">
                <a:cs typeface="B Nazanin" pitchFamily="2" charset="-78"/>
              </a:rPr>
              <a:t>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843224"/>
            <a:ext cx="5688632" cy="4178064"/>
          </a:xfrm>
          <a:prstGeom prst="rect">
            <a:avLst/>
          </a:prstGeo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sz="2200" dirty="0" smtClean="0">
                <a:cs typeface="B Nazanin" panose="00000400000000000000" pitchFamily="2" charset="-78"/>
              </a:rPr>
              <a:t>قفل جعبه آسان بازشو </a:t>
            </a:r>
          </a:p>
          <a:p>
            <a:pPr algn="just" rtl="1">
              <a:lnSpc>
                <a:spcPct val="150000"/>
              </a:lnSpc>
            </a:pPr>
            <a:r>
              <a:rPr lang="fa-IR" sz="2200" dirty="0" smtClean="0">
                <a:cs typeface="B Nazanin" panose="00000400000000000000" pitchFamily="2" charset="-78"/>
              </a:rPr>
              <a:t>فاصله مرکز قرقره تا زمین بین 140 تا 160 سانتیمتر 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کلاس بندی لوله ایستاده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اتصال آتش نشانی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جانمایی و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ادوات تنظیم فشار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جعبه های آتش نشانی</a:t>
            </a:r>
            <a:endParaRPr lang="en-US" sz="2000" b="1" dirty="0">
              <a:cs typeface="B Nazanin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3212977"/>
            <a:ext cx="1681046" cy="201622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3491880" y="6309320"/>
            <a:ext cx="244827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923928" y="4077072"/>
            <a:ext cx="0" cy="223224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779912" y="4869160"/>
            <a:ext cx="1296144" cy="818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200" b="1" dirty="0" smtClean="0">
                <a:solidFill>
                  <a:schemeClr val="tx1"/>
                </a:solidFill>
                <a:cs typeface="B Nazanin" pitchFamily="2" charset="-78"/>
              </a:rPr>
              <a:t>140-160 سانتیمتر</a:t>
            </a:r>
            <a:endParaRPr lang="fa-IR" sz="2200" b="1" dirty="0">
              <a:solidFill>
                <a:schemeClr val="tx1"/>
              </a:solidFill>
              <a:cs typeface="B Nazanin" pitchFamily="2" charset="-7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0" y="3233226"/>
            <a:ext cx="1792198" cy="251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40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جعبه های آتش نشانی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5800" y="1501924"/>
            <a:ext cx="7702624" cy="46101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ts val="3200"/>
              </a:lnSpc>
              <a:buFont typeface="Arial" pitchFamily="34" charset="0"/>
              <a:buNone/>
            </a:pPr>
            <a:r>
              <a:rPr lang="fa-IR" sz="2200" b="1" smtClean="0">
                <a:cs typeface="B Nazanin" pitchFamily="2" charset="-78"/>
              </a:rPr>
              <a:t>ایستگاه شیلنگ آتش نشانی (</a:t>
            </a:r>
            <a:r>
              <a:rPr lang="en-US" sz="2200" b="1" smtClean="0">
                <a:cs typeface="B Nazanin" pitchFamily="2" charset="-78"/>
              </a:rPr>
              <a:t>Hose Station</a:t>
            </a:r>
            <a:r>
              <a:rPr lang="fa-IR" sz="2200" b="1" smtClean="0">
                <a:cs typeface="B Nazanin" pitchFamily="2" charset="-78"/>
              </a:rPr>
              <a:t>)</a:t>
            </a:r>
          </a:p>
          <a:p>
            <a:pPr marL="0" indent="0" algn="just" rtl="1">
              <a:lnSpc>
                <a:spcPts val="3200"/>
              </a:lnSpc>
              <a:buFont typeface="Arial" pitchFamily="34" charset="0"/>
              <a:buNone/>
            </a:pPr>
            <a:r>
              <a:rPr lang="fa-IR" sz="2200" smtClean="0">
                <a:cs typeface="B Nazanin" pitchFamily="2" charset="-78"/>
              </a:rPr>
              <a:t>محلی جهت جانمایی انشعابات شیلنگ‌های آتش‌نشانی، قرقره، شیلنگ، نازل، ادوات جانبی، خاموش کننده دستی</a:t>
            </a:r>
            <a:endParaRPr lang="fa-IR" sz="2200" b="1" smtClean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lnSpc>
                <a:spcPts val="3200"/>
              </a:lnSpc>
              <a:buFont typeface="Arial" pitchFamily="34" charset="0"/>
              <a:buNone/>
            </a:pPr>
            <a:endParaRPr lang="en-US" sz="2200" smtClean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smtClean="0"/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12" y="3015505"/>
            <a:ext cx="5534176" cy="330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917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لوله ایستاده آتش نشانی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5800" y="1501924"/>
            <a:ext cx="7702624" cy="46101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ts val="3200"/>
              </a:lnSpc>
              <a:buFont typeface="Arial" pitchFamily="34" charset="0"/>
              <a:buNone/>
            </a:pPr>
            <a:r>
              <a:rPr lang="fa-IR" sz="2200" dirty="0" smtClean="0">
                <a:cs typeface="B Nazanin" pitchFamily="2" charset="-78"/>
              </a:rPr>
              <a:t>یک سیستم تاسیساتی متشکل از چند بخش و زیر بخش است</a:t>
            </a:r>
            <a:endParaRPr lang="fa-IR" sz="22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lnSpc>
                <a:spcPts val="3200"/>
              </a:lnSpc>
              <a:buFont typeface="Arial" pitchFamily="34" charset="0"/>
              <a:buNone/>
            </a:pPr>
            <a:endParaRPr lang="en-US" sz="2200" dirty="0" smtClean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106" y="2949718"/>
            <a:ext cx="1011303" cy="2436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346" y="3343870"/>
            <a:ext cx="1681046" cy="2016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18346"/>
            <a:ext cx="2228564" cy="1751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7" b="3691"/>
          <a:stretch/>
        </p:blipFill>
        <p:spPr>
          <a:xfrm>
            <a:off x="742604" y="1700809"/>
            <a:ext cx="2009775" cy="1872208"/>
          </a:xfrm>
          <a:prstGeom prst="rect">
            <a:avLst/>
          </a:prstGeom>
        </p:spPr>
      </p:pic>
      <p:sp>
        <p:nvSpPr>
          <p:cNvPr id="11" name="Plus 10"/>
          <p:cNvSpPr/>
          <p:nvPr/>
        </p:nvSpPr>
        <p:spPr>
          <a:xfrm>
            <a:off x="3131840" y="3789040"/>
            <a:ext cx="854965" cy="8549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Plus 11"/>
          <p:cNvSpPr/>
          <p:nvPr/>
        </p:nvSpPr>
        <p:spPr>
          <a:xfrm>
            <a:off x="5340567" y="3792733"/>
            <a:ext cx="854965" cy="8549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6" y="3689623"/>
            <a:ext cx="1843850" cy="12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32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انواع رایزر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5536" y="1447800"/>
            <a:ext cx="8443664" cy="46101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r>
              <a:rPr lang="fa-IR" sz="2200" b="1" dirty="0" smtClean="0">
                <a:cs typeface="B Nazanin" panose="00000400000000000000" pitchFamily="2" charset="-78"/>
              </a:rPr>
              <a:t>  </a:t>
            </a: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r>
              <a:rPr lang="fa-IR" sz="22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فقط</a:t>
            </a:r>
            <a:r>
              <a:rPr lang="fa-IR" sz="2200" dirty="0" smtClean="0">
                <a:cs typeface="B Nazanin" panose="00000400000000000000" pitchFamily="2" charset="-78"/>
              </a:rPr>
              <a:t> استفاده نیروهای آتش نشانی</a:t>
            </a: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b="1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326732" y="1447800"/>
            <a:ext cx="4536505" cy="501084"/>
            <a:chOff x="683568" y="2348880"/>
            <a:chExt cx="5328592" cy="576064"/>
          </a:xfrm>
        </p:grpSpPr>
        <p:sp>
          <p:nvSpPr>
            <p:cNvPr id="11" name="Oval 10"/>
            <p:cNvSpPr/>
            <p:nvPr/>
          </p:nvSpPr>
          <p:spPr>
            <a:xfrm>
              <a:off x="4788024" y="2348880"/>
              <a:ext cx="1224136" cy="576064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Nazanin" panose="00000400000000000000" pitchFamily="2" charset="-78"/>
                </a:rPr>
                <a:t>خشک</a:t>
              </a:r>
              <a:endParaRPr lang="fa-IR" dirty="0">
                <a:cs typeface="B Nazanin" panose="00000400000000000000" pitchFamily="2" charset="-78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419872" y="2348880"/>
              <a:ext cx="1224136" cy="576064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Nazanin" panose="00000400000000000000" pitchFamily="2" charset="-78"/>
                </a:rPr>
                <a:t>تر</a:t>
              </a:r>
              <a:endParaRPr lang="fa-IR" dirty="0">
                <a:cs typeface="B Nazanin" panose="00000400000000000000" pitchFamily="2" charset="-78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051720" y="2348880"/>
              <a:ext cx="1224136" cy="576064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Nazanin" panose="00000400000000000000" pitchFamily="2" charset="-78"/>
                </a:rPr>
                <a:t>ترکیبی</a:t>
              </a:r>
              <a:endParaRPr lang="fa-IR" dirty="0">
                <a:cs typeface="B Nazanin" panose="00000400000000000000" pitchFamily="2" charset="-78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83568" y="2348880"/>
              <a:ext cx="1224136" cy="576064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Nazanin" panose="00000400000000000000" pitchFamily="2" charset="-78"/>
                </a:rPr>
                <a:t>مشترک</a:t>
              </a:r>
              <a:endParaRPr lang="fa-IR" dirty="0">
                <a:cs typeface="B Nazanin" panose="00000400000000000000" pitchFamily="2" charset="-78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57"/>
          <a:stretch/>
        </p:blipFill>
        <p:spPr>
          <a:xfrm rot="16200000">
            <a:off x="2610924" y="1725824"/>
            <a:ext cx="3639961" cy="560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182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ساختار آیین نامه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785926"/>
            <a:ext cx="8382000" cy="4610112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48264" y="1916832"/>
            <a:ext cx="1368152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فصل 1</a:t>
            </a: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تعاریف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144" y="1930219"/>
            <a:ext cx="97230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2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5544" y="1930219"/>
            <a:ext cx="1798585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3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خاموش کننده ها</a:t>
            </a: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435" y="1930219"/>
            <a:ext cx="2954114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4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سیستم های اسپرینکلر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8143" y="3951237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5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لوله های ایستاده وجعبه ها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5856" y="3946720"/>
            <a:ext cx="2448273" cy="18722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6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پمپ ها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435" y="3946720"/>
            <a:ext cx="2283407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7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مخازن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57" y="4526206"/>
            <a:ext cx="1700471" cy="133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40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انواع رایزر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5536" y="1447800"/>
            <a:ext cx="8443664" cy="46101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r>
              <a:rPr lang="fa-IR" sz="2200" b="1" dirty="0" smtClean="0">
                <a:cs typeface="B Nazanin" panose="00000400000000000000" pitchFamily="2" charset="-78"/>
              </a:rPr>
              <a:t> 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200" b="1" dirty="0">
                <a:solidFill>
                  <a:srgbClr val="FF0000"/>
                </a:solidFill>
                <a:cs typeface="B Nazanin" panose="00000400000000000000" pitchFamily="2" charset="-78"/>
              </a:rPr>
              <a:t>فقط</a:t>
            </a:r>
            <a:r>
              <a:rPr lang="fa-IR" sz="2200" dirty="0">
                <a:cs typeface="B Nazanin" panose="00000400000000000000" pitchFamily="2" charset="-78"/>
              </a:rPr>
              <a:t> استفاده پمپ و سیستم ساختمان</a:t>
            </a: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b="1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326732" y="1449656"/>
            <a:ext cx="4536505" cy="501084"/>
            <a:chOff x="683568" y="2348880"/>
            <a:chExt cx="5328592" cy="576064"/>
          </a:xfrm>
        </p:grpSpPr>
        <p:sp>
          <p:nvSpPr>
            <p:cNvPr id="24" name="Oval 23"/>
            <p:cNvSpPr/>
            <p:nvPr/>
          </p:nvSpPr>
          <p:spPr>
            <a:xfrm>
              <a:off x="4788024" y="2348880"/>
              <a:ext cx="1224136" cy="576064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Nazanin" panose="00000400000000000000" pitchFamily="2" charset="-78"/>
                </a:rPr>
                <a:t>خشک</a:t>
              </a:r>
              <a:endParaRPr lang="fa-IR" dirty="0">
                <a:cs typeface="B Nazanin" panose="00000400000000000000" pitchFamily="2" charset="-78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3419872" y="2348880"/>
              <a:ext cx="1224136" cy="576064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Nazanin" panose="00000400000000000000" pitchFamily="2" charset="-78"/>
                </a:rPr>
                <a:t>تر</a:t>
              </a:r>
              <a:endParaRPr lang="fa-IR" dirty="0">
                <a:cs typeface="B Nazanin" panose="00000400000000000000" pitchFamily="2" charset="-78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051720" y="2348880"/>
              <a:ext cx="1224136" cy="576064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Nazanin" panose="00000400000000000000" pitchFamily="2" charset="-78"/>
                </a:rPr>
                <a:t>ترکیبی</a:t>
              </a:r>
              <a:endParaRPr lang="fa-IR" dirty="0">
                <a:cs typeface="B Nazanin" panose="00000400000000000000" pitchFamily="2" charset="-78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83568" y="2348880"/>
              <a:ext cx="1224136" cy="576064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Nazanin" panose="00000400000000000000" pitchFamily="2" charset="-78"/>
                </a:rPr>
                <a:t>مشترک</a:t>
              </a:r>
              <a:endParaRPr lang="fa-IR" dirty="0">
                <a:cs typeface="B Nazanin" panose="00000400000000000000" pitchFamily="2" charset="-78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48" b="3087"/>
          <a:stretch/>
        </p:blipFill>
        <p:spPr>
          <a:xfrm rot="16200000">
            <a:off x="2841492" y="1079088"/>
            <a:ext cx="3384376" cy="693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433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انواع رایزر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5536" y="1447800"/>
            <a:ext cx="8443664" cy="46101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r>
              <a:rPr lang="fa-IR" sz="2200" b="1" dirty="0" smtClean="0">
                <a:cs typeface="B Nazanin" panose="00000400000000000000" pitchFamily="2" charset="-78"/>
              </a:rPr>
              <a:t> 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200" b="1" dirty="0">
                <a:solidFill>
                  <a:srgbClr val="FF0000"/>
                </a:solidFill>
                <a:cs typeface="B Nazanin" panose="00000400000000000000" pitchFamily="2" charset="-78"/>
              </a:rPr>
              <a:t>ترکیب</a:t>
            </a:r>
            <a:r>
              <a:rPr lang="fa-IR" sz="2200" dirty="0">
                <a:cs typeface="B Nazanin" panose="00000400000000000000" pitchFamily="2" charset="-78"/>
              </a:rPr>
              <a:t> رایزر خشک و تر</a:t>
            </a: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b="1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3"/>
          <a:stretch/>
        </p:blipFill>
        <p:spPr>
          <a:xfrm rot="16200000">
            <a:off x="2767803" y="1704805"/>
            <a:ext cx="3392370" cy="554461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30065" y="1447800"/>
            <a:ext cx="4536505" cy="501084"/>
            <a:chOff x="683568" y="2348880"/>
            <a:chExt cx="5328592" cy="576064"/>
          </a:xfrm>
        </p:grpSpPr>
        <p:sp>
          <p:nvSpPr>
            <p:cNvPr id="12" name="Oval 11"/>
            <p:cNvSpPr/>
            <p:nvPr/>
          </p:nvSpPr>
          <p:spPr>
            <a:xfrm>
              <a:off x="4788024" y="2348880"/>
              <a:ext cx="1224136" cy="576064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Nazanin" panose="00000400000000000000" pitchFamily="2" charset="-78"/>
                </a:rPr>
                <a:t>خشک</a:t>
              </a:r>
              <a:endParaRPr lang="fa-IR" dirty="0">
                <a:cs typeface="B Nazanin" panose="00000400000000000000" pitchFamily="2" charset="-78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419872" y="2348880"/>
              <a:ext cx="1224136" cy="576064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Nazanin" panose="00000400000000000000" pitchFamily="2" charset="-78"/>
                </a:rPr>
                <a:t>تر</a:t>
              </a:r>
              <a:endParaRPr lang="fa-IR" dirty="0">
                <a:cs typeface="B Nazanin" panose="00000400000000000000" pitchFamily="2" charset="-78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051720" y="2348880"/>
              <a:ext cx="1224136" cy="576064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Nazanin" panose="00000400000000000000" pitchFamily="2" charset="-78"/>
                </a:rPr>
                <a:t>ترکیبی</a:t>
              </a:r>
              <a:endParaRPr lang="fa-IR" dirty="0">
                <a:cs typeface="B Nazanin" panose="00000400000000000000" pitchFamily="2" charset="-78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83568" y="2348880"/>
              <a:ext cx="1224136" cy="576064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Nazanin" panose="00000400000000000000" pitchFamily="2" charset="-78"/>
                </a:rPr>
                <a:t>مشترک</a:t>
              </a:r>
              <a:endParaRPr lang="fa-IR" dirty="0">
                <a:cs typeface="B Nazanin" panose="00000400000000000000" pitchFamily="2" charset="-78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97" y="1647903"/>
            <a:ext cx="825020" cy="9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516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انواع رایزر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5536" y="1447800"/>
            <a:ext cx="8443664" cy="46101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r>
              <a:rPr lang="fa-IR" sz="2200" b="1" dirty="0" smtClean="0">
                <a:cs typeface="B Nazanin" panose="00000400000000000000" pitchFamily="2" charset="-78"/>
              </a:rPr>
              <a:t> 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200" dirty="0">
                <a:cs typeface="B Nazanin" panose="00000400000000000000" pitchFamily="2" charset="-78"/>
              </a:rPr>
              <a:t>رایزر سیستم لوله ایستاده و سیستم اسپرینکلر </a:t>
            </a:r>
            <a:r>
              <a:rPr lang="fa-IR" sz="2200" b="1" dirty="0">
                <a:solidFill>
                  <a:srgbClr val="FF0000"/>
                </a:solidFill>
                <a:cs typeface="B Nazanin" panose="00000400000000000000" pitchFamily="2" charset="-78"/>
              </a:rPr>
              <a:t>همزمان</a:t>
            </a: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b="1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30065" y="1452389"/>
            <a:ext cx="4536505" cy="501084"/>
            <a:chOff x="683568" y="2348880"/>
            <a:chExt cx="5328592" cy="576064"/>
          </a:xfrm>
        </p:grpSpPr>
        <p:sp>
          <p:nvSpPr>
            <p:cNvPr id="18" name="Oval 17"/>
            <p:cNvSpPr/>
            <p:nvPr/>
          </p:nvSpPr>
          <p:spPr>
            <a:xfrm>
              <a:off x="4788024" y="2348880"/>
              <a:ext cx="1224136" cy="576064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Nazanin" panose="00000400000000000000" pitchFamily="2" charset="-78"/>
                </a:rPr>
                <a:t>خشک</a:t>
              </a:r>
              <a:endParaRPr lang="fa-IR" dirty="0">
                <a:cs typeface="B Nazanin" panose="00000400000000000000" pitchFamily="2" charset="-78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419872" y="2348880"/>
              <a:ext cx="1224136" cy="576064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Nazanin" panose="00000400000000000000" pitchFamily="2" charset="-78"/>
                </a:rPr>
                <a:t>تر</a:t>
              </a:r>
              <a:endParaRPr lang="fa-IR" dirty="0">
                <a:cs typeface="B Nazanin" panose="00000400000000000000" pitchFamily="2" charset="-78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051720" y="2348880"/>
              <a:ext cx="1224136" cy="576064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Nazanin" panose="00000400000000000000" pitchFamily="2" charset="-78"/>
                </a:rPr>
                <a:t>ترکیبی</a:t>
              </a:r>
              <a:endParaRPr lang="fa-IR" dirty="0">
                <a:cs typeface="B Nazanin" panose="00000400000000000000" pitchFamily="2" charset="-78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83568" y="2348880"/>
              <a:ext cx="1224136" cy="576064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Nazanin" panose="00000400000000000000" pitchFamily="2" charset="-78"/>
                </a:rPr>
                <a:t>مشترک</a:t>
              </a:r>
              <a:endParaRPr lang="fa-IR" dirty="0">
                <a:cs typeface="B Nazanin" panose="00000400000000000000" pitchFamily="2" charset="-78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19" y="1638588"/>
            <a:ext cx="825020" cy="9713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549" y="3076042"/>
            <a:ext cx="1125054" cy="27105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45" y="3068960"/>
            <a:ext cx="2201335" cy="2780633"/>
          </a:xfrm>
          <a:prstGeom prst="rect">
            <a:avLst/>
          </a:prstGeom>
        </p:spPr>
      </p:pic>
      <p:sp>
        <p:nvSpPr>
          <p:cNvPr id="25" name="Plus 24"/>
          <p:cNvSpPr/>
          <p:nvPr/>
        </p:nvSpPr>
        <p:spPr>
          <a:xfrm>
            <a:off x="3276207" y="4014195"/>
            <a:ext cx="1295793" cy="129579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077723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جعبه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قطر و نوع رایزر اصلی چگونه است؟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B Nazanin" pitchFamily="2" charset="-78"/>
              </a:rPr>
              <a:t>سایز رایزر اصلی بر حسب اینچ باید مشخص شود.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B Nazanin" pitchFamily="2" charset="-78"/>
              </a:rPr>
              <a:t>نوع رایزر باید تشخیص داده شده و از نظر خشک/ تر / ترکیبی ، مشخص شود.</a:t>
            </a:r>
          </a:p>
          <a:p>
            <a:pPr marL="0" indent="0" algn="r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83570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جعبه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محل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نصب لوله</a:t>
            </a:r>
            <a:r>
              <a:rPr lang="en-US" sz="2400" dirty="0">
                <a:solidFill>
                  <a:srgbClr val="0070C0"/>
                </a:solidFill>
                <a:cs typeface="B Nazanin" pitchFamily="2" charset="-78"/>
              </a:rPr>
              <a:t>­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های ایستاده آتش نشانی مناسب است؟</a:t>
            </a:r>
          </a:p>
          <a:p>
            <a:pPr marL="0" indent="0" algn="r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132856"/>
            <a:ext cx="8336310" cy="154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550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جعبه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انشعاب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آتش­نشانی (سیامی)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با ورودی و درپوش مناسب در نظر گرفته شده است؟</a:t>
            </a: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99" y="2348880"/>
            <a:ext cx="3242802" cy="22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764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جعبه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شیر یک­طرفه دوتایی (معمولی) یا تکی (تاییدیه دار) بعد از ورودی سیامی به درستی اجرا شده است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</a:t>
            </a: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15616" y="1950823"/>
            <a:ext cx="5688632" cy="46101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ts val="3200"/>
              </a:lnSpc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7704" y="3417055"/>
            <a:ext cx="864096" cy="1020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8800" b="1" dirty="0" smtClean="0">
                <a:solidFill>
                  <a:schemeClr val="tx1"/>
                </a:solidFill>
                <a:cs typeface="B Nazanin" pitchFamily="2" charset="-78"/>
              </a:rPr>
              <a:t>2 </a:t>
            </a:r>
            <a:endParaRPr lang="fa-IR" b="1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8144" y="3465849"/>
            <a:ext cx="1368152" cy="755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استاندارد</a:t>
            </a:r>
            <a:endParaRPr lang="fa-IR" sz="2200" b="1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52120" y="5119007"/>
            <a:ext cx="1800200" cy="755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فهرست شده</a:t>
            </a:r>
            <a:endParaRPr lang="fa-IR" sz="2400" b="1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12" name="Multiply 11"/>
          <p:cNvSpPr/>
          <p:nvPr/>
        </p:nvSpPr>
        <p:spPr>
          <a:xfrm>
            <a:off x="2771800" y="3429000"/>
            <a:ext cx="884059" cy="906828"/>
          </a:xfrm>
          <a:prstGeom prst="mathMultiply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Rectangle 12"/>
          <p:cNvSpPr/>
          <p:nvPr/>
        </p:nvSpPr>
        <p:spPr>
          <a:xfrm>
            <a:off x="1907704" y="5070213"/>
            <a:ext cx="864096" cy="1020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8800" b="1" dirty="0" smtClean="0">
                <a:solidFill>
                  <a:schemeClr val="tx1"/>
                </a:solidFill>
                <a:cs typeface="B Nazanin" pitchFamily="2" charset="-78"/>
              </a:rPr>
              <a:t>1</a:t>
            </a:r>
            <a:endParaRPr lang="fa-IR" b="1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2771800" y="5039426"/>
            <a:ext cx="884059" cy="906828"/>
          </a:xfrm>
          <a:prstGeom prst="mathMultiply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48" y="4687927"/>
            <a:ext cx="1617356" cy="15493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29" y="2999246"/>
            <a:ext cx="1640175" cy="141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72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3" grpId="0"/>
      <p:bldP spid="14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جعبه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مسیر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سیامی تا رایزر فاقد شیر قطع کن است؟</a:t>
            </a: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15616" y="1950823"/>
            <a:ext cx="5688632" cy="46101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ts val="3200"/>
              </a:lnSpc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98" y="2277755"/>
            <a:ext cx="3956248" cy="3956248"/>
          </a:xfrm>
          <a:prstGeom prst="rect">
            <a:avLst/>
          </a:prstGeom>
        </p:spPr>
      </p:pic>
      <p:sp>
        <p:nvSpPr>
          <p:cNvPr id="6" name="Multiply 5"/>
          <p:cNvSpPr/>
          <p:nvPr/>
        </p:nvSpPr>
        <p:spPr>
          <a:xfrm>
            <a:off x="1225538" y="1417315"/>
            <a:ext cx="3202446" cy="330782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9957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جعبه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5576" y="1600200"/>
            <a:ext cx="8159824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انشعاب سیامی به سهولت قابل رویت و دسترسی بوده و در محل مناسب جانمایی شده است؟</a:t>
            </a:r>
          </a:p>
          <a:p>
            <a:pPr marL="0" indent="0" algn="r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82" y="2681338"/>
            <a:ext cx="8344318" cy="26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32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جعبه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5576" y="1600200"/>
            <a:ext cx="8159824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تمام طبقات به حداقل یک جعبه آتش نشانی مجهز شده اند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B Nazanin" pitchFamily="2" charset="-78"/>
              </a:rPr>
              <a:t>تمامی طبقات ساختمان، باید حداقل یک جعبه آتش نشانی با دسترسی مناسب داشته باشند.</a:t>
            </a:r>
          </a:p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پوشش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دهی جعبه ها با توجه به طول شیلنگ، مناسب است؟</a:t>
            </a: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52" y="3356992"/>
            <a:ext cx="8375848" cy="82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864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ساختار آیین نامه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785926"/>
            <a:ext cx="8382000" cy="4610112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48264" y="1916832"/>
            <a:ext cx="1368152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فصل 1</a:t>
            </a: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تعاریف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144" y="1930219"/>
            <a:ext cx="97230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2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5544" y="1930219"/>
            <a:ext cx="1798585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3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خاموش کننده ها</a:t>
            </a: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435" y="1930219"/>
            <a:ext cx="2954114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4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سیستم های اسپرینکلر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8143" y="3951237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5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لوله های ایستاده وجعبه ها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5856" y="3946720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6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پمپ ها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435" y="3946720"/>
            <a:ext cx="2283407" cy="18722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7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مخازن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00" y="4489818"/>
            <a:ext cx="1315446" cy="131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6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جعبه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5576" y="1600200"/>
            <a:ext cx="8159824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جعبه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ها به سهولت قابل رویت و دسترسی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هستند؟</a:t>
            </a: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204864"/>
            <a:ext cx="8375848" cy="703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9552" y="3083876"/>
            <a:ext cx="5449688" cy="3065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816" y="3024238"/>
            <a:ext cx="2292699" cy="312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708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جعبه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5576" y="1600200"/>
            <a:ext cx="8159824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در تمامی جعبه ها و تمامی کاربری ها، شیلنگ لاستیکی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3/4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اینچی اجرا شده است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B Nazanin" pitchFamily="2" charset="-78"/>
              </a:rPr>
              <a:t>برای استفاده افراد عادی</a:t>
            </a: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924944"/>
            <a:ext cx="4032448" cy="325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995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جعبه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5576" y="1600200"/>
            <a:ext cx="8159824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شیرآلات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داخل جعبه (اتصال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3/4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و 1.5 اینچ) به درستی اجرا شده و دسترسی آن راحت است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</a:t>
            </a: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1" b="12501"/>
          <a:stretch/>
        </p:blipFill>
        <p:spPr>
          <a:xfrm>
            <a:off x="2987824" y="2420888"/>
            <a:ext cx="3295228" cy="36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132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جعبه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5576" y="1600200"/>
            <a:ext cx="8159824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کیفیت جعبه ها و وضعیت ظاهری آنها مناسب ارزیابی می شود؟ (رنگ، ضخامت و استحکام بدنه، قرقره)</a:t>
            </a: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فواصل قطعات داخل جعبه مناسب بوده و تمامی اجزای جعبه به سادگی قابل استفاده هستند؟</a:t>
            </a: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484647"/>
            <a:ext cx="8458200" cy="109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41564"/>
          <a:stretch/>
        </p:blipFill>
        <p:spPr>
          <a:xfrm>
            <a:off x="381000" y="4559388"/>
            <a:ext cx="8382000" cy="140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818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جعبه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5576" y="1600200"/>
            <a:ext cx="8159824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قفل و بست جعبه ها از نوع آسان بازشو می باشد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</a:t>
            </a: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348880"/>
            <a:ext cx="3672408" cy="3672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36" y="2492896"/>
            <a:ext cx="2169293" cy="304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521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جعبه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5576" y="1600200"/>
            <a:ext cx="8159824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کلیه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اتصالات و شیلنگ ها به درستی آب بندی شده و فاقد نشتی است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</a:t>
            </a:r>
          </a:p>
          <a:p>
            <a:pPr algn="r" rtl="1"/>
            <a:endParaRPr lang="fa-IR" sz="18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فاصله مرکز قرقره جعبه از کف تمام شده، بین 140 تا 160 سانتیمتر است؟</a:t>
            </a: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3068960"/>
            <a:ext cx="1681046" cy="201622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923928" y="3933055"/>
            <a:ext cx="0" cy="223224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779912" y="4725143"/>
            <a:ext cx="1296144" cy="818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200" b="1" dirty="0" smtClean="0">
                <a:solidFill>
                  <a:schemeClr val="tx1"/>
                </a:solidFill>
                <a:cs typeface="B Nazanin" pitchFamily="2" charset="-78"/>
              </a:rPr>
              <a:t>140-160 سانتیمتر</a:t>
            </a:r>
            <a:endParaRPr lang="fa-IR" sz="2200" b="1" dirty="0">
              <a:solidFill>
                <a:schemeClr val="tx1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77936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ساختار آیین نامه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785926"/>
            <a:ext cx="8382000" cy="4610112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48264" y="1916832"/>
            <a:ext cx="1368152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فصل 1</a:t>
            </a: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تعاریف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144" y="1930219"/>
            <a:ext cx="97230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2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5544" y="1930219"/>
            <a:ext cx="1798585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3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خاموش کننده ها</a:t>
            </a: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435" y="1930219"/>
            <a:ext cx="2954114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4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سیستم های اسپرینکلر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8143" y="3951237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5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لوله های ایستاده وجعبه ها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5856" y="3946720"/>
            <a:ext cx="2448273" cy="18722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6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پمپ ها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435" y="3946720"/>
            <a:ext cx="2283407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7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مخازن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57" y="4526206"/>
            <a:ext cx="1700471" cy="133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37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پمپ های آتش نشانی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00808"/>
            <a:ext cx="5688632" cy="4610112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2200" dirty="0" smtClean="0">
                <a:cs typeface="B Nazanin" pitchFamily="2" charset="-78"/>
              </a:rPr>
              <a:t>انتخاب پمپ بر اساس </a:t>
            </a:r>
            <a:r>
              <a:rPr lang="fa-IR" sz="2200" b="1" dirty="0" smtClean="0">
                <a:cs typeface="B Nazanin" pitchFamily="2" charset="-78"/>
              </a:rPr>
              <a:t>دبی</a:t>
            </a:r>
            <a:r>
              <a:rPr lang="fa-IR" sz="2200" dirty="0" smtClean="0">
                <a:cs typeface="B Nazanin" pitchFamily="2" charset="-78"/>
              </a:rPr>
              <a:t> مورد نیاز سیستم و </a:t>
            </a:r>
            <a:r>
              <a:rPr lang="fa-IR" sz="2200" b="1" dirty="0" smtClean="0">
                <a:cs typeface="B Nazanin" pitchFamily="2" charset="-78"/>
              </a:rPr>
              <a:t>فشار</a:t>
            </a:r>
            <a:r>
              <a:rPr lang="fa-IR" sz="2200" dirty="0" smtClean="0">
                <a:cs typeface="B Nazanin" pitchFamily="2" charset="-78"/>
              </a:rPr>
              <a:t> مورد نیاز دورترین مصرف کننده هیدرولیکی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200" dirty="0" smtClean="0">
                <a:cs typeface="B Nazanin" pitchFamily="2" charset="-78"/>
              </a:rPr>
              <a:t>عدم استناد به توان الکتریکی الکتروموتور (کیلووات، اسب بخار)</a:t>
            </a:r>
          </a:p>
          <a:p>
            <a:pPr marL="0" indent="0" algn="just" rtl="1">
              <a:lnSpc>
                <a:spcPct val="150000"/>
              </a:lnSpc>
              <a:buNone/>
            </a:pPr>
            <a:endParaRPr lang="fa-IR" sz="22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200" dirty="0" smtClean="0">
                <a:cs typeface="B Nazanin" pitchFamily="2" charset="-78"/>
              </a:rPr>
              <a:t>برای ساختمان های کلاس </a:t>
            </a:r>
            <a:r>
              <a:rPr lang="en-US" sz="2200" dirty="0" smtClean="0">
                <a:cs typeface="B Nazanin" pitchFamily="2" charset="-78"/>
              </a:rPr>
              <a:t>S1</a:t>
            </a:r>
            <a:r>
              <a:rPr lang="fa-IR" sz="2200" dirty="0" smtClean="0">
                <a:cs typeface="B Nazanin" pitchFamily="2" charset="-78"/>
              </a:rPr>
              <a:t> و </a:t>
            </a:r>
            <a:r>
              <a:rPr lang="en-US" sz="2200" dirty="0" smtClean="0">
                <a:cs typeface="B Nazanin" pitchFamily="2" charset="-78"/>
              </a:rPr>
              <a:t>S2</a:t>
            </a:r>
            <a:r>
              <a:rPr lang="fa-IR" sz="2200" dirty="0" smtClean="0">
                <a:cs typeface="B Nazanin" pitchFamily="2" charset="-78"/>
              </a:rPr>
              <a:t> دبی کل، همان دبی سیستم اسپرینکلر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200" dirty="0" smtClean="0">
                <a:cs typeface="B Nazanin" pitchFamily="2" charset="-78"/>
              </a:rPr>
              <a:t>براس ساختمان های کلاس </a:t>
            </a:r>
            <a:r>
              <a:rPr lang="en-US" sz="2200" dirty="0" smtClean="0">
                <a:cs typeface="B Nazanin" pitchFamily="2" charset="-78"/>
              </a:rPr>
              <a:t>S3</a:t>
            </a:r>
            <a:r>
              <a:rPr lang="fa-IR" sz="2200" dirty="0" smtClean="0">
                <a:cs typeface="B Nazanin" pitchFamily="2" charset="-78"/>
              </a:rPr>
              <a:t>، دبی کل برابر با جمع دبی سیستم اسپرینکلر و سیستم لوله ایستاده</a:t>
            </a: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64807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انتخاب پمپ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780928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تعداد پمپ ها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645024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پمپ جوکی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509120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اجرای سیستم تغذیه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8209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پمپ های آتش نشانی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00808"/>
            <a:ext cx="5688632" cy="4610112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2200" dirty="0" smtClean="0">
                <a:cs typeface="B Nazanin" pitchFamily="2" charset="-78"/>
              </a:rPr>
              <a:t>پمپ ساختمان های کلاس </a:t>
            </a:r>
            <a:r>
              <a:rPr lang="en-US" sz="2200" dirty="0" smtClean="0">
                <a:cs typeface="B Nazanin" pitchFamily="2" charset="-78"/>
              </a:rPr>
              <a:t>S3</a:t>
            </a:r>
            <a:r>
              <a:rPr lang="fa-IR" sz="2200" dirty="0" smtClean="0">
                <a:cs typeface="B Nazanin" pitchFamily="2" charset="-78"/>
              </a:rPr>
              <a:t> باید فهرست شده باشد.</a:t>
            </a:r>
          </a:p>
          <a:p>
            <a:pPr marL="0" indent="0" algn="just" rtl="1">
              <a:lnSpc>
                <a:spcPct val="150000"/>
              </a:lnSpc>
              <a:buNone/>
            </a:pPr>
            <a:endParaRPr lang="fa-IR" sz="22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200" dirty="0" smtClean="0">
                <a:cs typeface="B Nazanin" pitchFamily="2" charset="-78"/>
              </a:rPr>
              <a:t>پمپ فهرست شده،    یک عدد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200" dirty="0" smtClean="0">
                <a:cs typeface="B Nazanin" pitchFamily="2" charset="-78"/>
              </a:rPr>
              <a:t>پمپ استاندارد،     دو عدد</a:t>
            </a:r>
          </a:p>
          <a:p>
            <a:pPr marL="0" indent="0" algn="just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648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انتخاب پمپ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780928"/>
            <a:ext cx="2232248" cy="6480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تعداد پمپ ها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645024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پمپ جوکی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509120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اجرای سیستم تغذیه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4842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پمپ های آتش نشانی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00808"/>
            <a:ext cx="5688632" cy="4610112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2200" dirty="0" smtClean="0">
                <a:cs typeface="B Nazanin" pitchFamily="2" charset="-78"/>
              </a:rPr>
              <a:t>استفاده از پمپ جوکی جهت جبران افت فشارهای جزیی</a:t>
            </a:r>
          </a:p>
          <a:p>
            <a:pPr marL="0" indent="0" algn="just" rtl="1">
              <a:lnSpc>
                <a:spcPct val="150000"/>
              </a:lnSpc>
              <a:buNone/>
            </a:pPr>
            <a:endParaRPr lang="fa-IR" sz="22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200" dirty="0" smtClean="0">
                <a:cs typeface="B Nazanin" pitchFamily="2" charset="-78"/>
              </a:rPr>
              <a:t>دبی باید کمتر از دبی یکی از اسپرینکلرهای سیستم باشد.</a:t>
            </a: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648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انتخاب پمپ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780928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تعداد پمپ ها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645024"/>
            <a:ext cx="2232248" cy="6480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پمپ جوکی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509120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اجرای سیستم تغذیه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7932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771216"/>
            <a:ext cx="8382000" cy="4610112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48264" y="1916832"/>
            <a:ext cx="1368152" cy="187220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فصل 1</a:t>
            </a: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تعاریف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144" y="1930219"/>
            <a:ext cx="97230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2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5544" y="1930219"/>
            <a:ext cx="1798585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3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خاموش کننده ها</a:t>
            </a: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435" y="1930219"/>
            <a:ext cx="2954114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4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سیستم های اسپرینکلر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8143" y="3951237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5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لوله های ایستاده وجعبه ها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5856" y="3946720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6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پمپ ها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435" y="3946720"/>
            <a:ext cx="2283407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7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مخازن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322" y="2667183"/>
            <a:ext cx="1140996" cy="109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17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پمپ های آتش نشانی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844824"/>
            <a:ext cx="5688632" cy="4610112"/>
          </a:xfrm>
          <a:prstGeom prst="rect">
            <a:avLst/>
          </a:prstGeom>
        </p:spPr>
        <p:txBody>
          <a:bodyPr/>
          <a:lstStyle/>
          <a:p>
            <a:pPr marL="114300" indent="0" algn="just" rtl="1">
              <a:buNone/>
            </a:pPr>
            <a:r>
              <a:rPr lang="fa-IR" sz="2200" dirty="0" smtClean="0">
                <a:cs typeface="B Nazanin" pitchFamily="2" charset="-78"/>
              </a:rPr>
              <a:t>در صورت الزام دیزل ژنراتور در دستورالعمل، باید </a:t>
            </a:r>
            <a:r>
              <a:rPr lang="fa-IR" sz="2200" dirty="0">
                <a:cs typeface="B Nazanin" pitchFamily="2" charset="-78"/>
              </a:rPr>
              <a:t>توان موردنیاز حداقل یکی از پمپ‌ها در انتخاب و طراحی دیزل ژنراتور لحاظ شود. </a:t>
            </a:r>
            <a:endParaRPr lang="en-US" sz="2200" dirty="0">
              <a:cs typeface="B Nazanin" pitchFamily="2" charset="-78"/>
            </a:endParaRPr>
          </a:p>
          <a:p>
            <a:pPr marL="114300" indent="0" algn="just" rtl="1">
              <a:buNone/>
            </a:pPr>
            <a:r>
              <a:rPr lang="fa-IR" sz="2200" dirty="0">
                <a:cs typeface="B Nazanin" pitchFamily="2" charset="-78"/>
              </a:rPr>
              <a:t>در کلیه شرایط، پمپ/پمپ­های آتش‌نشانی باید هم توسط سیستم برق شهری و هم توسط سیستم برق اضطراری تغذیه شوند. در غیر این صورت باید محرک یکی از پمپ‌ها، موتور دیزل باشد. </a:t>
            </a:r>
            <a:endParaRPr lang="en-US" sz="2200" dirty="0">
              <a:cs typeface="B Nazanin" pitchFamily="2" charset="-78"/>
            </a:endParaRPr>
          </a:p>
          <a:p>
            <a:pPr marL="114300" indent="0" algn="just" rtl="1">
              <a:buNone/>
            </a:pPr>
            <a:r>
              <a:rPr lang="fa-IR" sz="2200" dirty="0">
                <a:cs typeface="B Nazanin" pitchFamily="2" charset="-78"/>
              </a:rPr>
              <a:t>در صورت تغذیه پمپ/پمپ­های آتش‌نشانی از دیزل ژنراتور، مسیر تغذیه و تابلوی فرمان پمپ‌ها باید از یکدیگر مستقل بوده و از مسیر امن عبور داده شود. در این شرایط هر دو تابلوی فرمان پمپ/پمپ­ها، باید به‌صورت خودکار هم از سیستم برق اصلی و هم از طریق دیـزل ژنـراتور تغذیه شود. </a:t>
            </a: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2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2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648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انتخاب پمپ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780928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تعداد پمپ ها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645024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پمپ جوکی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509120"/>
            <a:ext cx="2232248" cy="6480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اجرای سیستم تغذیه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5195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پمپ های آتش نشانی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844824"/>
            <a:ext cx="5688632" cy="4610112"/>
          </a:xfrm>
          <a:prstGeom prst="rect">
            <a:avLst/>
          </a:prstGeom>
        </p:spPr>
        <p:txBody>
          <a:bodyPr/>
          <a:lstStyle/>
          <a:p>
            <a:pPr marL="114300" indent="0" algn="just" rtl="1"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2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2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648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انتخاب پمپ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780928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تعداد پمپ ها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645024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پمپ جوکی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509120"/>
            <a:ext cx="2232248" cy="6480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اجرای سیستم تغذیه</a:t>
            </a:r>
            <a:endParaRPr lang="en-US" sz="2000" b="1" dirty="0">
              <a:cs typeface="B Nazanin" pitchFamily="2" charset="-78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2443" r="2954" b="12724"/>
          <a:stretch/>
        </p:blipFill>
        <p:spPr bwMode="auto">
          <a:xfrm>
            <a:off x="323528" y="1916833"/>
            <a:ext cx="5760640" cy="3717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8381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پمپ ها و مخازن آب آتش نشانی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پمپ به عنوان یکی از اصلی ترین قسمت های سیستم اطفای حریق آبی و در واقع قلب سیستم محسوب می شود. </a:t>
            </a: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fa-IR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348880"/>
            <a:ext cx="5535163" cy="38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123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پمپ ها و مخازن آب آتش نشانی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ظرفیت پمپ باید اصولی و استاندارد بوده و به همراه نقشه ها مورد بررسی بخش مهندسی قرار گرفته باشد. </a:t>
            </a:r>
          </a:p>
          <a:p>
            <a:pPr marL="0" indent="0" algn="just" rtl="1"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7544" y="2276872"/>
            <a:ext cx="8295456" cy="40340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r>
              <a:rPr lang="fa-IR" sz="2200" dirty="0" smtClean="0">
                <a:cs typeface="B Nazanin" pitchFamily="2" charset="-78"/>
              </a:rPr>
              <a:t>انتخاب پمپ بر اساس </a:t>
            </a:r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دبی</a:t>
            </a:r>
            <a:r>
              <a:rPr lang="fa-IR" sz="2200" dirty="0" smtClean="0">
                <a:solidFill>
                  <a:srgbClr val="FF0000"/>
                </a:solidFill>
                <a:cs typeface="B Nazanin" pitchFamily="2" charset="-78"/>
              </a:rPr>
              <a:t> </a:t>
            </a:r>
            <a:r>
              <a:rPr lang="fa-IR" sz="2200" dirty="0" smtClean="0">
                <a:cs typeface="B Nazanin" pitchFamily="2" charset="-78"/>
              </a:rPr>
              <a:t>مورد نیاز سیستم و </a:t>
            </a:r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فشار</a:t>
            </a:r>
            <a:r>
              <a:rPr lang="fa-IR" sz="2200" dirty="0" smtClean="0">
                <a:solidFill>
                  <a:srgbClr val="FF0000"/>
                </a:solidFill>
                <a:cs typeface="B Nazanin" pitchFamily="2" charset="-78"/>
              </a:rPr>
              <a:t> </a:t>
            </a:r>
            <a:r>
              <a:rPr lang="fa-IR" sz="2200" dirty="0" smtClean="0">
                <a:cs typeface="B Nazanin" pitchFamily="2" charset="-78"/>
              </a:rPr>
              <a:t>مورد نیاز دورترین مصرف کننده</a:t>
            </a:r>
            <a:endParaRPr lang="en-US" sz="3600" b="1" dirty="0" smtClean="0">
              <a:solidFill>
                <a:srgbClr val="00B050"/>
              </a:solidFill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r>
              <a:rPr lang="fa-IR" sz="2200" b="1" dirty="0" smtClean="0">
                <a:cs typeface="B Nazanin" pitchFamily="2" charset="-78"/>
              </a:rPr>
              <a:t>     </a:t>
            </a: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r>
              <a:rPr lang="fa-IR" sz="2200" b="1" dirty="0" smtClean="0">
                <a:cs typeface="B Nazanin" pitchFamily="2" charset="-78"/>
              </a:rPr>
              <a:t>به کار بردن کیلووات و  اسب بخار اشتباه است باید میزان آبدهی و ارتفاع آبدهی بیان شود.</a:t>
            </a: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r>
              <a:rPr lang="fa-IR" sz="2200" b="1" dirty="0" smtClean="0">
                <a:cs typeface="B Nazanin" pitchFamily="2" charset="-78"/>
              </a:rPr>
              <a:t>کیلووات بستگی به برند سازنده و توان الکتروموتور داشته و در شرایط مختلف متفاوت است. </a:t>
            </a: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799248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پمپ و مخزن)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552" y="1600200"/>
            <a:ext cx="8155632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پمپ های واقع در بام در برابر سرما ایزوله شده اند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 (اتاقک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پمپ ایجاد شده است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؟)</a:t>
            </a: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آیا قسمت دوار پمپ های آتش نشانی به حفاظ مناسب تجهیز شده و ایمن است؟</a:t>
            </a: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3887" y="1268760"/>
            <a:ext cx="8382000" cy="50558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None/>
            </a:pPr>
            <a:endParaRPr lang="fa-IR" sz="2200" b="1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b="1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b="1" dirty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801688" indent="-457200" algn="just" rtl="1">
              <a:buFont typeface="Arial" pitchFamily="34" charset="0"/>
              <a:buNone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073152"/>
            <a:ext cx="4526134" cy="355624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987824" y="3573971"/>
            <a:ext cx="1368152" cy="76693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0705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پمپ و مخزن)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552" y="1600200"/>
            <a:ext cx="8155632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حداقل تعداد و نوع پمپ ها مناسب است؟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یک پمپ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اصلی / یک پمپ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رزرو + یک پمپ جوکی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B Nazanin" pitchFamily="2" charset="-78"/>
              </a:rPr>
              <a:t>در صورت استفاده از پمپ مخصوص آتش نشانی، نیازی به پمپ رزور نیست</a:t>
            </a:r>
            <a:endParaRPr lang="fa-IR" sz="2400" dirty="0"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3887" y="1268760"/>
            <a:ext cx="8382000" cy="50558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None/>
            </a:pPr>
            <a:endParaRPr lang="fa-IR" sz="2200" b="1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b="1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b="1" dirty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801688" indent="-457200" algn="just" rtl="1">
              <a:buFont typeface="Arial" pitchFamily="34" charset="0"/>
              <a:buNone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51720" y="3212976"/>
            <a:ext cx="5544616" cy="3024336"/>
            <a:chOff x="2051720" y="2636912"/>
            <a:chExt cx="5544616" cy="3024336"/>
          </a:xfrm>
        </p:grpSpPr>
        <p:sp>
          <p:nvSpPr>
            <p:cNvPr id="7" name="Rectangle 6"/>
            <p:cNvSpPr/>
            <p:nvPr/>
          </p:nvSpPr>
          <p:spPr>
            <a:xfrm>
              <a:off x="2051720" y="2768983"/>
              <a:ext cx="864096" cy="10200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/>
              <a:r>
                <a:rPr lang="fa-IR" sz="8800" b="1" dirty="0" smtClean="0">
                  <a:solidFill>
                    <a:schemeClr val="tx1"/>
                  </a:solidFill>
                  <a:cs typeface="B Nazanin" pitchFamily="2" charset="-78"/>
                </a:rPr>
                <a:t>2 </a:t>
              </a:r>
              <a:endParaRPr lang="fa-IR" b="1" dirty="0">
                <a:solidFill>
                  <a:schemeClr val="tx1"/>
                </a:solidFill>
                <a:cs typeface="B Nazanin" pitchFamily="2" charset="-78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012160" y="2817777"/>
              <a:ext cx="1368152" cy="7552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/>
              <a:r>
                <a:rPr lang="fa-IR" sz="2400" b="1" dirty="0" smtClean="0">
                  <a:solidFill>
                    <a:schemeClr val="tx1"/>
                  </a:solidFill>
                  <a:cs typeface="B Nazanin" pitchFamily="2" charset="-78"/>
                </a:rPr>
                <a:t>معمولی</a:t>
              </a:r>
              <a:endParaRPr lang="fa-IR" sz="2200" b="1" dirty="0">
                <a:solidFill>
                  <a:schemeClr val="tx1"/>
                </a:solidFill>
                <a:cs typeface="B Nazanin" pitchFamily="2" charset="-78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96136" y="4470935"/>
              <a:ext cx="1800200" cy="7552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/>
              <a:r>
                <a:rPr lang="fa-IR" sz="2400" b="1" dirty="0" smtClean="0">
                  <a:solidFill>
                    <a:schemeClr val="tx1"/>
                  </a:solidFill>
                  <a:cs typeface="B Nazanin" pitchFamily="2" charset="-78"/>
                </a:rPr>
                <a:t>آتش نشانی</a:t>
              </a:r>
              <a:endParaRPr lang="fa-IR" sz="2400" b="1" dirty="0">
                <a:solidFill>
                  <a:schemeClr val="tx1"/>
                </a:solidFill>
                <a:cs typeface="B Nazanin" pitchFamily="2" charset="-78"/>
              </a:endParaRPr>
            </a:p>
          </p:txBody>
        </p:sp>
        <p:sp>
          <p:nvSpPr>
            <p:cNvPr id="10" name="Multiply 9"/>
            <p:cNvSpPr/>
            <p:nvPr/>
          </p:nvSpPr>
          <p:spPr>
            <a:xfrm>
              <a:off x="2915816" y="2780928"/>
              <a:ext cx="884059" cy="906828"/>
            </a:xfrm>
            <a:prstGeom prst="mathMultiply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51720" y="4422141"/>
              <a:ext cx="864096" cy="10200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/>
              <a:r>
                <a:rPr lang="fa-IR" sz="8800" b="1" dirty="0" smtClean="0">
                  <a:solidFill>
                    <a:schemeClr val="tx1"/>
                  </a:solidFill>
                  <a:cs typeface="B Nazanin" pitchFamily="2" charset="-78"/>
                </a:rPr>
                <a:t>1</a:t>
              </a:r>
              <a:endParaRPr lang="fa-IR" b="1" dirty="0">
                <a:solidFill>
                  <a:schemeClr val="tx1"/>
                </a:solidFill>
                <a:cs typeface="B Nazanin" pitchFamily="2" charset="-78"/>
              </a:endParaRPr>
            </a:p>
          </p:txBody>
        </p:sp>
        <p:sp>
          <p:nvSpPr>
            <p:cNvPr id="12" name="Multiply 11"/>
            <p:cNvSpPr/>
            <p:nvPr/>
          </p:nvSpPr>
          <p:spPr>
            <a:xfrm>
              <a:off x="2915816" y="4391354"/>
              <a:ext cx="884059" cy="906828"/>
            </a:xfrm>
            <a:prstGeom prst="mathMultiply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248" y="4073401"/>
              <a:ext cx="2020896" cy="158784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629" y="2636912"/>
              <a:ext cx="1970515" cy="1119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19762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پمپ و مخزن)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552" y="1600200"/>
            <a:ext cx="8155632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آیا حداقل تعداد و نوع پمپ ها مناسب است؟ یک پمپ اصلی / یک پمپ رزرو + یک پمپ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جوکی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B Nazanin" pitchFamily="2" charset="-78"/>
              </a:rPr>
              <a:t>پمپ جوکی به منظور تامین افت فشارهای جزیی به کار می رود و ظرفیت آن کمتر از پمپ اصلی است.</a:t>
            </a:r>
            <a:endParaRPr lang="fa-IR" sz="2400" dirty="0"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3887" y="1268760"/>
            <a:ext cx="8382000" cy="50558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None/>
            </a:pPr>
            <a:endParaRPr lang="fa-IR" sz="2200" b="1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b="1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b="1" dirty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801688" indent="-457200" algn="just" rtl="1">
              <a:buFont typeface="Arial" pitchFamily="34" charset="0"/>
              <a:buNone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439287"/>
            <a:ext cx="3744416" cy="294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24" y="4458716"/>
            <a:ext cx="2255491" cy="136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5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پمپ و مخزن)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552" y="1600200"/>
            <a:ext cx="8155632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تراز نصب پمپ پایین تر از مرکز مخزن ذخیره است ؟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B Nazanin" pitchFamily="2" charset="-78"/>
              </a:rPr>
              <a:t>مخزن باید همواره بالاتر یا همتراز پمپ باشد. اکثر پمپ های مرسوم ساختمانی توانایی مکش از تراز پایین تر را ندارند.</a:t>
            </a:r>
            <a:endParaRPr lang="fa-IR" sz="2400" dirty="0"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3887" y="1268760"/>
            <a:ext cx="8382000" cy="50558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None/>
            </a:pPr>
            <a:endParaRPr lang="fa-IR" sz="2200" b="1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b="1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b="1" dirty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801688" indent="-457200" algn="just" rtl="1">
              <a:buFont typeface="Arial" pitchFamily="34" charset="0"/>
              <a:buNone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59133"/>
            <a:ext cx="2592288" cy="2758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018436"/>
            <a:ext cx="2255491" cy="1362892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>
          <a:xfrm>
            <a:off x="4211960" y="4941168"/>
            <a:ext cx="1872208" cy="562162"/>
          </a:xfrm>
          <a:prstGeom prst="bentConnector3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7092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پمپ و مخزن)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552" y="1600200"/>
            <a:ext cx="8155632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در صورت خاموش شدن یک پمپ، پمپ دیگر به طور خودکار وارد مدار می شود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 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B Nazanin" pitchFamily="2" charset="-78"/>
              </a:rPr>
              <a:t>تابلو برق و سیستم کنترل پمپ باید به گونه ای باشد که در صورت افت فشار یکی از پمپ ها وارد مدار شده و تامین آب نماید. سپس در صورتی که به هر دلیلی پمپ اول فاقد عملکرد بود یا از کار افتاد، پمپ دوم باید وارد سرویس شود. </a:t>
            </a:r>
            <a:endParaRPr lang="fa-IR" sz="2400" dirty="0"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3887" y="1268760"/>
            <a:ext cx="8382000" cy="50558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None/>
            </a:pPr>
            <a:endParaRPr lang="fa-IR" sz="2200" b="1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b="1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b="1" dirty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801688" indent="-457200" algn="just" rtl="1">
              <a:buFont typeface="Arial" pitchFamily="34" charset="0"/>
              <a:buNone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71" y="4447399"/>
            <a:ext cx="2644657" cy="2077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447399"/>
            <a:ext cx="2644657" cy="20779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1600" y="3573016"/>
            <a:ext cx="1728192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0" name="Elbow Connector 9"/>
          <p:cNvCxnSpPr>
            <a:endCxn id="7" idx="0"/>
          </p:cNvCxnSpPr>
          <p:nvPr/>
        </p:nvCxnSpPr>
        <p:spPr>
          <a:xfrm>
            <a:off x="2699792" y="4257650"/>
            <a:ext cx="1872208" cy="189749"/>
          </a:xfrm>
          <a:prstGeom prst="bentConnector2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endCxn id="8" idx="0"/>
          </p:cNvCxnSpPr>
          <p:nvPr/>
        </p:nvCxnSpPr>
        <p:spPr>
          <a:xfrm>
            <a:off x="2691551" y="3915501"/>
            <a:ext cx="4354906" cy="531898"/>
          </a:xfrm>
          <a:prstGeom prst="bentConnector2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020272" y="4365104"/>
            <a:ext cx="864096" cy="1020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8800" b="1" dirty="0" smtClean="0">
                <a:solidFill>
                  <a:schemeClr val="tx1"/>
                </a:solidFill>
                <a:cs typeface="B Nazanin" pitchFamily="2" charset="-78"/>
              </a:rPr>
              <a:t>2 </a:t>
            </a:r>
            <a:endParaRPr lang="fa-IR" b="1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7984" y="4304549"/>
            <a:ext cx="864096" cy="1020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8800" b="1" dirty="0" smtClean="0">
                <a:solidFill>
                  <a:schemeClr val="tx1"/>
                </a:solidFill>
                <a:cs typeface="B Nazanin" pitchFamily="2" charset="-78"/>
              </a:rPr>
              <a:t>1</a:t>
            </a:r>
            <a:endParaRPr lang="fa-IR" b="1" dirty="0">
              <a:solidFill>
                <a:schemeClr val="tx1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769551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پمپ و مخزن)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552" y="1600200"/>
            <a:ext cx="8155632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منبع آب آتش نشانی واقع شده بر روی بام ، دارای حفاظت در برابر یخ زدگی می باشد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</a:t>
            </a:r>
          </a:p>
          <a:p>
            <a:pPr algn="r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جنس مخزن ذخیره آب مناسب است؟ فلزی / پلی اتیلنی / بتنی</a:t>
            </a:r>
          </a:p>
          <a:p>
            <a:pPr marL="0" indent="0" algn="r" rtl="1"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cs typeface="B Nazanin" pitchFamily="2" charset="-78"/>
              </a:rPr>
              <a:t>ظرفیت مخزن ذخیره باید به تایید بخش مهندسی برسد.</a:t>
            </a:r>
          </a:p>
          <a:p>
            <a:pPr marL="0" indent="0" algn="r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400" dirty="0" smtClean="0"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3887" y="1268760"/>
            <a:ext cx="8382000" cy="50558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None/>
            </a:pPr>
            <a:endParaRPr lang="fa-IR" sz="2200" b="1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b="1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b="1" dirty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801688" indent="-457200" algn="just" rtl="1">
              <a:buFont typeface="Arial" pitchFamily="34" charset="0"/>
              <a:buNone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63" y="3356992"/>
            <a:ext cx="8336199" cy="165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68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5436096" y="3284985"/>
            <a:ext cx="1584176" cy="72267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جعبه ها یا لوله ایستاده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4" name="Oval 3"/>
          <p:cNvSpPr/>
          <p:nvPr/>
        </p:nvSpPr>
        <p:spPr>
          <a:xfrm>
            <a:off x="7164288" y="3284985"/>
            <a:ext cx="1584176" cy="72267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خاموش کننده های دستی</a:t>
            </a:r>
          </a:p>
        </p:txBody>
      </p:sp>
      <p:sp>
        <p:nvSpPr>
          <p:cNvPr id="9" name="Oval 8"/>
          <p:cNvSpPr/>
          <p:nvPr/>
        </p:nvSpPr>
        <p:spPr>
          <a:xfrm>
            <a:off x="3707904" y="3284985"/>
            <a:ext cx="1584176" cy="72267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شبکه بارنده</a:t>
            </a:r>
            <a:endParaRPr kumimoji="0" lang="fa-I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979712" y="3286753"/>
            <a:ext cx="1584176" cy="72267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اطفای گازی</a:t>
            </a:r>
            <a:endParaRPr kumimoji="0" lang="fa-I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1520" y="3284984"/>
            <a:ext cx="1584176" cy="72267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فوم / اسپری و ...</a:t>
            </a:r>
            <a:endParaRPr kumimoji="0" lang="fa-I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131840" y="1268760"/>
            <a:ext cx="2664296" cy="122413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سیستم های اطفای حریق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70742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9" grpId="0" animBg="1"/>
      <p:bldP spid="10" grpId="0" animBg="1"/>
      <p:bldP spid="14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ساختار آیین نامه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785926"/>
            <a:ext cx="8382000" cy="4610112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48264" y="1916832"/>
            <a:ext cx="1368152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فصل 1</a:t>
            </a: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تعاریف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144" y="1930219"/>
            <a:ext cx="97230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2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5544" y="1930219"/>
            <a:ext cx="1798585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3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خاموش کننده ها</a:t>
            </a: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435" y="1930219"/>
            <a:ext cx="2954114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4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سیستم های اسپرینکلر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8143" y="3951237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5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لوله های ایستاده وجعبه ها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5856" y="3946720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6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پمپ ها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435" y="3946720"/>
            <a:ext cx="2283407" cy="18722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7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مخازن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00" y="4489818"/>
            <a:ext cx="1315446" cy="131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92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مخازن آتش نشانی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71216"/>
            <a:ext cx="5688632" cy="4610112"/>
          </a:xfrm>
          <a:prstGeom prst="rect">
            <a:avLst/>
          </a:prstGeom>
        </p:spPr>
        <p:txBody>
          <a:bodyPr/>
          <a:lstStyle/>
          <a:p>
            <a:pPr marL="57150" indent="0" algn="just" rtl="1">
              <a:buNone/>
            </a:pPr>
            <a:r>
              <a:rPr lang="fa-IR" sz="2200" dirty="0">
                <a:cs typeface="B Nazanin" pitchFamily="2" charset="-78"/>
              </a:rPr>
              <a:t>تمهیدات مناسب </a:t>
            </a:r>
            <a:r>
              <a:rPr lang="fa-IR" sz="2200" dirty="0" smtClean="0">
                <a:cs typeface="B Nazanin" pitchFamily="2" charset="-78"/>
              </a:rPr>
              <a:t>جهت پایش </a:t>
            </a:r>
            <a:r>
              <a:rPr lang="fa-IR" sz="2200" dirty="0">
                <a:cs typeface="B Nazanin" pitchFamily="2" charset="-78"/>
              </a:rPr>
              <a:t>میزان آب مخزن، باید در نظر گرفته‌شده و در صورت کاهش سطح آب </a:t>
            </a:r>
            <a:r>
              <a:rPr lang="fa-IR" sz="2200" dirty="0" smtClean="0">
                <a:cs typeface="B Nazanin" pitchFamily="2" charset="-78"/>
              </a:rPr>
              <a:t>مخزن، </a:t>
            </a:r>
            <a:r>
              <a:rPr lang="fa-IR" sz="2200" dirty="0">
                <a:cs typeface="B Nazanin" pitchFamily="2" charset="-78"/>
              </a:rPr>
              <a:t>سیگنال خطا به سیستم اعلام حریق ارسال شود. </a:t>
            </a:r>
            <a:endParaRPr lang="en-US" sz="2200" dirty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64807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پایش سطح آب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780928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تراز نصب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645024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حجم مخزن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6434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مخازن آتش نشانی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71216"/>
            <a:ext cx="5688632" cy="4610112"/>
          </a:xfrm>
          <a:prstGeom prst="rect">
            <a:avLst/>
          </a:prstGeom>
        </p:spPr>
        <p:txBody>
          <a:bodyPr/>
          <a:lstStyle/>
          <a:p>
            <a:pPr marL="57150" indent="0" algn="just" rtl="1">
              <a:buNone/>
            </a:pPr>
            <a:r>
              <a:rPr lang="fa-IR" sz="2200" dirty="0" smtClean="0">
                <a:cs typeface="B Nazanin" pitchFamily="2" charset="-78"/>
              </a:rPr>
              <a:t>مخزن باید همواره در تراز بالاتر از مکش پمپ قرار گرفته باشد</a:t>
            </a:r>
          </a:p>
          <a:p>
            <a:pPr marL="57150" indent="0" algn="just" rtl="1">
              <a:buNone/>
            </a:pPr>
            <a:endParaRPr lang="fa-IR" sz="2200" dirty="0">
              <a:cs typeface="B Nazanin" pitchFamily="2" charset="-78"/>
            </a:endParaRPr>
          </a:p>
          <a:p>
            <a:pPr marL="5715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57150" indent="0" algn="just" rtl="1">
              <a:buNone/>
            </a:pPr>
            <a:endParaRPr lang="fa-IR" sz="2200" dirty="0">
              <a:cs typeface="B Nazanin" pitchFamily="2" charset="-78"/>
            </a:endParaRPr>
          </a:p>
          <a:p>
            <a:pPr marL="5715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57150" indent="0" algn="just" rtl="1">
              <a:buNone/>
            </a:pPr>
            <a:endParaRPr lang="fa-IR" sz="2200" dirty="0">
              <a:cs typeface="B Nazanin" pitchFamily="2" charset="-78"/>
            </a:endParaRPr>
          </a:p>
          <a:p>
            <a:pPr marL="5715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57150" indent="0" algn="just" rtl="1">
              <a:buNone/>
            </a:pPr>
            <a:r>
              <a:rPr lang="fa-IR" sz="2200" dirty="0" smtClean="0">
                <a:cs typeface="B Nazanin" pitchFamily="2" charset="-78"/>
              </a:rPr>
              <a:t>مگر اینکه پمپ برای مکش از سطوح پایین تر فهرست شده باشد (</a:t>
            </a:r>
            <a:r>
              <a:rPr lang="en-US" sz="2200" dirty="0" smtClean="0">
                <a:cs typeface="B Nazanin" pitchFamily="2" charset="-78"/>
              </a:rPr>
              <a:t>Vertical Turbine</a:t>
            </a:r>
            <a:r>
              <a:rPr lang="fa-IR" sz="2200" dirty="0" smtClean="0">
                <a:cs typeface="B Nazanin" pitchFamily="2" charset="-78"/>
              </a:rPr>
              <a:t>)</a:t>
            </a:r>
            <a:endParaRPr lang="en-US" sz="2200" dirty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648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پایش سطح آب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780928"/>
            <a:ext cx="2232248" cy="6480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تراز نصب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645024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حجم مخزن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6584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مخازن آتش نشانی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71216"/>
            <a:ext cx="5688632" cy="4610112"/>
          </a:xfrm>
          <a:prstGeom prst="rect">
            <a:avLst/>
          </a:prstGeom>
        </p:spPr>
        <p:txBody>
          <a:bodyPr/>
          <a:lstStyle/>
          <a:p>
            <a:pPr marL="57150" indent="0" algn="just" rtl="1">
              <a:buNone/>
            </a:pPr>
            <a:r>
              <a:rPr lang="fa-IR" sz="2200" dirty="0" smtClean="0">
                <a:cs typeface="B Nazanin" pitchFamily="2" charset="-78"/>
              </a:rPr>
              <a:t>حجم مخازن در مراحل اولیه ساخت در نظر گرفته شود. </a:t>
            </a:r>
            <a:endParaRPr lang="en-US" sz="2200" dirty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648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پایش سطح آب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780928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تراز نصب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645024"/>
            <a:ext cx="2232248" cy="6480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حجم مخزن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3261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0034" y="2357430"/>
            <a:ext cx="8153400" cy="685800"/>
          </a:xfrm>
          <a:prstGeom prst="rect">
            <a:avLst/>
          </a:prstGeom>
        </p:spPr>
        <p:txBody>
          <a:bodyPr/>
          <a:lstStyle/>
          <a:p>
            <a:pPr rtl="1"/>
            <a:r>
              <a:rPr lang="fa-IR" sz="2800" b="1" dirty="0" smtClean="0">
                <a:cs typeface="B Nazanin" pitchFamily="2" charset="-78"/>
              </a:rPr>
              <a:t>با تشکر از توجه شما</a:t>
            </a:r>
            <a:endParaRPr lang="en-US" sz="28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8885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99792" y="908720"/>
            <a:ext cx="3456384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اطفای حریق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8" y="5267758"/>
            <a:ext cx="18002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خاموش کننده پودر و گاز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3648" y="5261138"/>
            <a:ext cx="18002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خاموش کننده دی اکسید کربن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0152" y="2996952"/>
            <a:ext cx="259228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بر اساس استاندارد طراحی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NFPA 10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035" y="2760374"/>
            <a:ext cx="2233931" cy="2233931"/>
          </a:xfrm>
          <a:prstGeom prst="rect">
            <a:avLst/>
          </a:prstGeom>
        </p:spPr>
      </p:pic>
      <p:pic>
        <p:nvPicPr>
          <p:cNvPr id="2050" name="Picture 2" descr="Image result for co2 extinguish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51" y="2731262"/>
            <a:ext cx="2328193" cy="232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7164288" y="1700808"/>
            <a:ext cx="1584176" cy="72267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خاموش کننده دستی</a:t>
            </a:r>
          </a:p>
        </p:txBody>
      </p:sp>
      <p:sp>
        <p:nvSpPr>
          <p:cNvPr id="16" name="Oval 15"/>
          <p:cNvSpPr/>
          <p:nvPr/>
        </p:nvSpPr>
        <p:spPr>
          <a:xfrm>
            <a:off x="5436096" y="1700808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لوله ایستاده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07904" y="1700808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شبکه بارنده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979712" y="1702576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اطفای گازی</a:t>
            </a:r>
            <a:endParaRPr kumimoji="0" lang="fa-I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51520" y="1700807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فوم / اسپری و ...</a:t>
            </a:r>
            <a:endParaRPr kumimoji="0" lang="fa-I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0262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99792" y="908720"/>
            <a:ext cx="3456384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اطفای حریق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8" y="5267758"/>
            <a:ext cx="18002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شیلنگ های لاستیکی / نواری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3648" y="5261138"/>
            <a:ext cx="1800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کوپلینگ انتظار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0152" y="2996952"/>
            <a:ext cx="2592288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لوله قائم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رایزر جعبه ها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Standpipe</a:t>
            </a:r>
            <a:endParaRPr kumimoji="0" lang="fa-I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لوله ایستاده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بر اساس استاندارد طراحی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NFPA 14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140968"/>
            <a:ext cx="1800200" cy="1800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56" y="2873872"/>
            <a:ext cx="968908" cy="233439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164288" y="1700808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خاموش کننده دستی</a:t>
            </a:r>
          </a:p>
        </p:txBody>
      </p:sp>
      <p:sp>
        <p:nvSpPr>
          <p:cNvPr id="17" name="Oval 16"/>
          <p:cNvSpPr/>
          <p:nvPr/>
        </p:nvSpPr>
        <p:spPr>
          <a:xfrm>
            <a:off x="5436096" y="1700808"/>
            <a:ext cx="1584176" cy="72267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لوله ایستاده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707904" y="1700808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شبکه بارنده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979712" y="1702576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اطفای گازی</a:t>
            </a:r>
            <a:endParaRPr kumimoji="0" lang="fa-I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51520" y="1700807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فوم / اسپری و ...</a:t>
            </a:r>
            <a:endParaRPr kumimoji="0" lang="fa-I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325759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164288" y="1700808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خاموش کننده دستی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99792" y="908720"/>
            <a:ext cx="3456384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اطفای حریق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36096" y="1700808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لوله ایستاده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9" name="Oval 8"/>
          <p:cNvSpPr/>
          <p:nvPr/>
        </p:nvSpPr>
        <p:spPr>
          <a:xfrm>
            <a:off x="3707904" y="1700808"/>
            <a:ext cx="1584176" cy="72267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شبکه بارنده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979712" y="1702576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اطفای گازی</a:t>
            </a:r>
            <a:endParaRPr kumimoji="0" lang="fa-I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1520" y="1700807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فوم / اسپری و ...</a:t>
            </a:r>
            <a:endParaRPr kumimoji="0" lang="fa-I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96952"/>
            <a:ext cx="2088232" cy="2088232"/>
          </a:xfrm>
          <a:prstGeom prst="rect">
            <a:avLst/>
          </a:prstGeom>
        </p:spPr>
      </p:pic>
      <p:pic>
        <p:nvPicPr>
          <p:cNvPr id="1026" name="Picture 2" descr="Image result for esfr sprink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96952"/>
            <a:ext cx="240026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1960" y="5267758"/>
            <a:ext cx="115212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ساختمانی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3648" y="5261138"/>
            <a:ext cx="1800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صنعتی و انبار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0152" y="2996952"/>
            <a:ext cx="2592288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 </a:t>
            </a: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شبکه اسپرینکلر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شبکه آبفشان / آبپاش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شبکه بارنده خودکار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بر اساس استاندارد طراحی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NFPA 13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5965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99792" y="908720"/>
            <a:ext cx="3456384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اطفای حریق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8" y="5267758"/>
            <a:ext cx="1800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اطفای هالوکربنی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3648" y="5261138"/>
            <a:ext cx="1800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اطفای گاز بی اثر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0112" y="2996952"/>
            <a:ext cx="295232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بر اساس استانداردهای  طراحی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NFPA 12</a:t>
            </a: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 ،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NFPA 2001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5122" name="Picture 2" descr="Image result for Fm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5"/>
          <a:stretch/>
        </p:blipFill>
        <p:spPr bwMode="auto">
          <a:xfrm>
            <a:off x="3697519" y="2731262"/>
            <a:ext cx="1882594" cy="244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inert gas fi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0"/>
          <a:stretch/>
        </p:blipFill>
        <p:spPr bwMode="auto">
          <a:xfrm>
            <a:off x="832111" y="2731215"/>
            <a:ext cx="2719371" cy="244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7164288" y="1700808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خاموش کننده دستی</a:t>
            </a:r>
          </a:p>
        </p:txBody>
      </p:sp>
      <p:sp>
        <p:nvSpPr>
          <p:cNvPr id="15" name="Oval 14"/>
          <p:cNvSpPr/>
          <p:nvPr/>
        </p:nvSpPr>
        <p:spPr>
          <a:xfrm>
            <a:off x="5436096" y="1700808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لوله ایستاده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07904" y="1700808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شبکه بارنده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979712" y="1702576"/>
            <a:ext cx="1584176" cy="72267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اطفای گازی</a:t>
            </a:r>
            <a:endParaRPr kumimoji="0" lang="fa-I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1520" y="1700807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فوم / اسپری و ...</a:t>
            </a:r>
            <a:endParaRPr kumimoji="0" lang="fa-I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398458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99792" y="908720"/>
            <a:ext cx="3456384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اطفای حریق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8" y="5267758"/>
            <a:ext cx="1800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سیستم فوم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5596" y="5267758"/>
            <a:ext cx="1800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سیستم نازل آب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4128" y="2996952"/>
            <a:ext cx="295232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بر اساس استانداردهای  طراحی  مختلف نظیر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NFPA 11</a:t>
            </a: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 ،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NFPA 15</a:t>
            </a: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 ،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anose="00000400000000000000" pitchFamily="2" charset="-78"/>
              </a:rPr>
              <a:t>NFPA 16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7170" name="Picture 2" descr="Image result for foam fire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198" y="2731215"/>
            <a:ext cx="2440938" cy="244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transformer fire water spr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46"/>
          <a:stretch/>
        </p:blipFill>
        <p:spPr bwMode="auto">
          <a:xfrm>
            <a:off x="313813" y="2729446"/>
            <a:ext cx="3034051" cy="244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7164288" y="1700808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خاموش کننده دستی</a:t>
            </a:r>
          </a:p>
        </p:txBody>
      </p:sp>
      <p:sp>
        <p:nvSpPr>
          <p:cNvPr id="15" name="Oval 14"/>
          <p:cNvSpPr/>
          <p:nvPr/>
        </p:nvSpPr>
        <p:spPr>
          <a:xfrm>
            <a:off x="5436096" y="1700808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لوله ایستاده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07904" y="1700808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شبکه بارنده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979712" y="1702576"/>
            <a:ext cx="1584176" cy="72267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اطفای گازی</a:t>
            </a:r>
            <a:endParaRPr kumimoji="0" lang="fa-I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1520" y="1700807"/>
            <a:ext cx="1584176" cy="72267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 pitchFamily="2" charset="-78"/>
              </a:rPr>
              <a:t>فوم / اسپری و ...</a:t>
            </a:r>
            <a:endParaRPr kumimoji="0" lang="fa-I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74341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چکیده مطالب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484784"/>
            <a:ext cx="8382000" cy="4610112"/>
          </a:xfrm>
          <a:prstGeom prst="rect">
            <a:avLst/>
          </a:prstGeom>
        </p:spPr>
        <p:txBody>
          <a:bodyPr/>
          <a:lstStyle/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تاریخ الزام</a:t>
            </a:r>
          </a:p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ساختار آیین نامه</a:t>
            </a:r>
          </a:p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گروه بندی ساختمان ها</a:t>
            </a:r>
          </a:p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الزامات سیستم در ساختمان های مختلف</a:t>
            </a:r>
          </a:p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خاموش کننده ها (اهمیت کلاس </a:t>
            </a:r>
            <a:r>
              <a:rPr lang="en-US" sz="2200" dirty="0" smtClean="0">
                <a:cs typeface="B Nazanin" pitchFamily="2" charset="-78"/>
              </a:rPr>
              <a:t>A</a:t>
            </a:r>
            <a:r>
              <a:rPr lang="fa-IR" sz="2200" dirty="0" smtClean="0">
                <a:cs typeface="B Nazanin" pitchFamily="2" charset="-78"/>
              </a:rPr>
              <a:t>)</a:t>
            </a:r>
          </a:p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اهمیت سیستم های اسپرینکلر</a:t>
            </a:r>
          </a:p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اهمیت طراحی به روش محاسبات هیدرولیکی</a:t>
            </a:r>
          </a:p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در خصوص ناحیه طراحی و میزان آب مورد نیاز سیستم و میزان آبدهی هر اسپرینکلر</a:t>
            </a:r>
          </a:p>
          <a:p>
            <a:pPr algn="just" rtl="1">
              <a:lnSpc>
                <a:spcPct val="150000"/>
              </a:lnSpc>
            </a:pPr>
            <a:r>
              <a:rPr lang="fa-IR" sz="2200" dirty="0">
                <a:cs typeface="B Nazanin" pitchFamily="2" charset="-78"/>
              </a:rPr>
              <a:t>لوله ایستاده آتش </a:t>
            </a:r>
            <a:r>
              <a:rPr lang="fa-IR" sz="2200" dirty="0" smtClean="0">
                <a:cs typeface="B Nazanin" pitchFamily="2" charset="-78"/>
              </a:rPr>
              <a:t>نشانی</a:t>
            </a:r>
          </a:p>
          <a:p>
            <a:pPr algn="just" rtl="1">
              <a:lnSpc>
                <a:spcPct val="150000"/>
              </a:lnSpc>
            </a:pPr>
            <a:r>
              <a:rPr lang="fa-IR" sz="2200" dirty="0">
                <a:cs typeface="B Nazanin" pitchFamily="2" charset="-78"/>
              </a:rPr>
              <a:t>کلاس بندی لوله های ایستاده</a:t>
            </a:r>
          </a:p>
          <a:p>
            <a:pPr algn="just" rtl="1">
              <a:lnSpc>
                <a:spcPct val="150000"/>
              </a:lnSpc>
            </a:pPr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8885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هدف از طراحی سیستم اطفای حریق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400" dirty="0" smtClean="0">
                <a:cs typeface="B Nazanin" pitchFamily="2" charset="-78"/>
              </a:rPr>
              <a:t>حفاظت </a:t>
            </a:r>
            <a:r>
              <a:rPr lang="fa-IR" sz="2400" dirty="0">
                <a:cs typeface="B Nazanin" pitchFamily="2" charset="-78"/>
              </a:rPr>
              <a:t>از جان افراد</a:t>
            </a:r>
          </a:p>
          <a:p>
            <a:pPr algn="r" rtl="1"/>
            <a:r>
              <a:rPr lang="fa-IR" sz="2400" dirty="0">
                <a:cs typeface="B Nazanin" pitchFamily="2" charset="-78"/>
              </a:rPr>
              <a:t>حفاظت از اشياء و اموال</a:t>
            </a:r>
            <a:endParaRPr lang="en-US" sz="2400" dirty="0">
              <a:cs typeface="B Nazanin" pitchFamily="2" charset="-78"/>
            </a:endParaRPr>
          </a:p>
          <a:p>
            <a:pPr algn="r" rtl="1"/>
            <a:r>
              <a:rPr lang="fa-IR" sz="2400" dirty="0">
                <a:cs typeface="B Nazanin" pitchFamily="2" charset="-78"/>
              </a:rPr>
              <a:t>تداوم بهره‌برداري از ساختمان و سيستم‌ها</a:t>
            </a:r>
            <a:endParaRPr lang="en-US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958679"/>
            <a:ext cx="5040560" cy="334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947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اهمیت وجود سیستم اطفای حریق در ساختمان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algn="just" rtl="1"/>
            <a:r>
              <a:rPr lang="fa-IR" sz="2400" dirty="0" smtClean="0">
                <a:cs typeface="B Nazanin" pitchFamily="2" charset="-78"/>
              </a:rPr>
              <a:t>محدود </a:t>
            </a:r>
            <a:r>
              <a:rPr lang="fa-IR" sz="2400" dirty="0">
                <a:cs typeface="B Nazanin" pitchFamily="2" charset="-78"/>
              </a:rPr>
              <a:t>كردن دامنه توسعه و سرايت </a:t>
            </a:r>
            <a:r>
              <a:rPr lang="fa-IR" sz="2400" dirty="0" smtClean="0">
                <a:cs typeface="B Nazanin" pitchFamily="2" charset="-78"/>
              </a:rPr>
              <a:t>آتش در همان مراحل ابتدایی و پیش از گسترش</a:t>
            </a: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r="19263"/>
          <a:stretch/>
        </p:blipFill>
        <p:spPr>
          <a:xfrm>
            <a:off x="3785244" y="2399159"/>
            <a:ext cx="5022017" cy="3822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99159"/>
            <a:ext cx="3456384" cy="382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663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>
                <a:cs typeface="B Nazanin" pitchFamily="2" charset="-78"/>
              </a:rPr>
              <a:t>نحوه تاثیر سیستم </a:t>
            </a:r>
            <a:r>
              <a:rPr lang="fa-IR" sz="2800" b="1" dirty="0" smtClean="0">
                <a:cs typeface="B Nazanin" pitchFamily="2" charset="-78"/>
              </a:rPr>
              <a:t>اطفای حریق در ساختمان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algn="just" rtl="1"/>
            <a:r>
              <a:rPr lang="fa-IR" sz="2400" dirty="0" smtClean="0">
                <a:cs typeface="B Nazanin" pitchFamily="2" charset="-78"/>
              </a:rPr>
              <a:t>استفاده توسط </a:t>
            </a:r>
            <a:r>
              <a:rPr lang="fa-IR" sz="2400" dirty="0">
                <a:cs typeface="B Nazanin" pitchFamily="2" charset="-78"/>
              </a:rPr>
              <a:t>متصرفین در وحله اول</a:t>
            </a: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04864"/>
            <a:ext cx="5476056" cy="365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548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نحوه تاثیر سیستم اطفای حریق در ساختمان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algn="just" rtl="1"/>
            <a:r>
              <a:rPr lang="fa-IR" sz="2400" dirty="0" smtClean="0">
                <a:cs typeface="B Nazanin" pitchFamily="2" charset="-78"/>
              </a:rPr>
              <a:t>تاثیر خودکار سیستم های اطفای اتوماتیک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133600"/>
            <a:ext cx="652462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74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>
                <a:cs typeface="B Nazanin" pitchFamily="2" charset="-78"/>
              </a:rPr>
              <a:t>نحوه تاثیر سیستم </a:t>
            </a:r>
            <a:r>
              <a:rPr lang="fa-IR" sz="2800" b="1" dirty="0" smtClean="0">
                <a:cs typeface="B Nazanin" pitchFamily="2" charset="-78"/>
              </a:rPr>
              <a:t>اطفای حریق در ساختمان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algn="just" rtl="1"/>
            <a:r>
              <a:rPr lang="fa-IR" sz="2400" dirty="0" smtClean="0">
                <a:cs typeface="B Nazanin" pitchFamily="2" charset="-78"/>
              </a:rPr>
              <a:t>استفاده توسط </a:t>
            </a:r>
            <a:r>
              <a:rPr lang="fa-IR" sz="2400" dirty="0">
                <a:cs typeface="B Nazanin" pitchFamily="2" charset="-78"/>
              </a:rPr>
              <a:t>آتش </a:t>
            </a:r>
            <a:r>
              <a:rPr lang="fa-IR" sz="2400" dirty="0" smtClean="0">
                <a:cs typeface="B Nazanin" pitchFamily="2" charset="-78"/>
              </a:rPr>
              <a:t>نشانان در مرحله بعدی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060848"/>
            <a:ext cx="5577408" cy="418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724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گروه بندی ساختمان ها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556792"/>
            <a:ext cx="8382000" cy="4610112"/>
          </a:xfrm>
          <a:prstGeom prst="rect">
            <a:avLst/>
          </a:prstGeom>
        </p:spPr>
        <p:txBody>
          <a:bodyPr/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200" b="1" dirty="0" smtClean="0">
                <a:cs typeface="B Nazanin" pitchFamily="2" charset="-78"/>
              </a:rPr>
              <a:t>نکته:</a:t>
            </a:r>
            <a:r>
              <a:rPr lang="fa-IR" sz="2200" dirty="0" smtClean="0">
                <a:cs typeface="B Nazanin" pitchFamily="2" charset="-78"/>
              </a:rPr>
              <a:t> </a:t>
            </a:r>
            <a:r>
              <a:rPr lang="fa-IR" sz="2200" dirty="0">
                <a:cs typeface="B Nazanin" panose="00000400000000000000" pitchFamily="2" charset="-78"/>
              </a:rPr>
              <a:t>لازم به ذکر است این گروه‌بندی‌ها تنها منحصر به برخی الزامات این دستورالعمل بوده و قابل‌تعمیم به سایر دستورالعمل‌ها و استانداردها نمی‌باشد. </a:t>
            </a:r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651818" y="3138767"/>
            <a:ext cx="1584176" cy="2741991"/>
          </a:xfrm>
          <a:prstGeom prst="downArrow">
            <a:avLst/>
          </a:prstGeom>
          <a:gradFill>
            <a:gsLst>
              <a:gs pos="0">
                <a:srgbClr val="FF0000"/>
              </a:gs>
              <a:gs pos="60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میزان سخت گیری</a:t>
            </a:r>
            <a:endParaRPr lang="en-US" sz="24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707904" y="3139173"/>
            <a:ext cx="4536504" cy="2741991"/>
            <a:chOff x="3707904" y="3139173"/>
            <a:chExt cx="4536504" cy="2741991"/>
          </a:xfrm>
        </p:grpSpPr>
        <p:sp>
          <p:nvSpPr>
            <p:cNvPr id="5" name="Oval 4"/>
            <p:cNvSpPr/>
            <p:nvPr/>
          </p:nvSpPr>
          <p:spPr>
            <a:xfrm>
              <a:off x="3707904" y="3139173"/>
              <a:ext cx="1452322" cy="722675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cs typeface="B Nazanin" pitchFamily="2" charset="-78"/>
                </a:rPr>
                <a:t>S1</a:t>
              </a:r>
              <a:endParaRPr lang="en-US" sz="2200" b="1" dirty="0">
                <a:solidFill>
                  <a:schemeClr val="tx1"/>
                </a:solidFill>
                <a:cs typeface="B Nazanin" pitchFamily="2" charset="-78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012160" y="4149080"/>
              <a:ext cx="2232248" cy="722675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2200" b="1" dirty="0" smtClean="0">
                  <a:solidFill>
                    <a:schemeClr val="tx1"/>
                  </a:solidFill>
                  <a:cs typeface="B Nazanin" pitchFamily="2" charset="-78"/>
                </a:rPr>
                <a:t>ساختمان ها</a:t>
              </a:r>
              <a:endParaRPr lang="en-US" sz="2200" b="1" dirty="0">
                <a:solidFill>
                  <a:schemeClr val="tx1"/>
                </a:solidFill>
                <a:cs typeface="B Nazanin" pitchFamily="2" charset="-78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707904" y="4149080"/>
              <a:ext cx="1452322" cy="722675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cs typeface="B Nazanin" pitchFamily="2" charset="-78"/>
                </a:rPr>
                <a:t>S2</a:t>
              </a:r>
              <a:endParaRPr lang="en-US" sz="2200" b="1" dirty="0">
                <a:solidFill>
                  <a:schemeClr val="tx1"/>
                </a:solidFill>
                <a:cs typeface="B Nazanin" pitchFamily="2" charset="-78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709527" y="5158489"/>
              <a:ext cx="1452322" cy="722675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cs typeface="B Nazanin" pitchFamily="2" charset="-78"/>
                </a:rPr>
                <a:t>S3</a:t>
              </a:r>
              <a:endParaRPr lang="en-US" sz="2200" b="1" dirty="0">
                <a:solidFill>
                  <a:schemeClr val="tx1"/>
                </a:solidFill>
                <a:cs typeface="B Nazanin" pitchFamily="2" charset="-78"/>
              </a:endParaRPr>
            </a:p>
          </p:txBody>
        </p:sp>
        <p:cxnSp>
          <p:nvCxnSpPr>
            <p:cNvPr id="26" name="Straight Connector 25"/>
            <p:cNvCxnSpPr>
              <a:endCxn id="5" idx="6"/>
            </p:cNvCxnSpPr>
            <p:nvPr/>
          </p:nvCxnSpPr>
          <p:spPr>
            <a:xfrm flipH="1" flipV="1">
              <a:off x="5160226" y="3500511"/>
              <a:ext cx="851934" cy="100860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endCxn id="7" idx="6"/>
            </p:cNvCxnSpPr>
            <p:nvPr/>
          </p:nvCxnSpPr>
          <p:spPr>
            <a:xfrm flipH="1">
              <a:off x="5160226" y="4509120"/>
              <a:ext cx="851934" cy="129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8" idx="6"/>
            </p:cNvCxnSpPr>
            <p:nvPr/>
          </p:nvCxnSpPr>
          <p:spPr>
            <a:xfrm flipH="1">
              <a:off x="5161849" y="4509120"/>
              <a:ext cx="850311" cy="101070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3026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گروه بندی ساختمان ها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556792"/>
            <a:ext cx="8382000" cy="4610112"/>
          </a:xfrm>
          <a:prstGeom prst="rect">
            <a:avLst/>
          </a:prstGeom>
        </p:spPr>
        <p:txBody>
          <a:bodyPr/>
          <a:lstStyle/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669021"/>
              </p:ext>
            </p:extLst>
          </p:nvPr>
        </p:nvGraphicFramePr>
        <p:xfrm>
          <a:off x="572198" y="1628800"/>
          <a:ext cx="7960242" cy="3888432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3287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8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23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2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036">
                <a:tc rowSpan="2"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مساحت (مترمربع)</a:t>
                      </a:r>
                      <a:r>
                        <a:rPr lang="fa-IR" sz="1800" baseline="30000" dirty="0">
                          <a:effectLst/>
                          <a:cs typeface="B Nazanin" panose="00000400000000000000" pitchFamily="2" charset="-78"/>
                        </a:rPr>
                        <a:t>*</a:t>
                      </a:r>
                      <a:endParaRPr lang="en-US" sz="1600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ارتفاع ساختمان (متر)</a:t>
                      </a:r>
                      <a:r>
                        <a:rPr lang="fa-IR" sz="1800" baseline="30000" dirty="0">
                          <a:effectLst/>
                          <a:cs typeface="B Nazanin" panose="00000400000000000000" pitchFamily="2" charset="-78"/>
                        </a:rPr>
                        <a:t>**</a:t>
                      </a: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effectLst/>
                          <a:cs typeface="B Nazanin" panose="00000400000000000000" pitchFamily="2" charset="-78"/>
                        </a:rPr>
                        <a:t>کاربری مسکونی و اداری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زیر 4830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4830 تا 10000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10000 و بیشتر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زیر 23 متر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23 تا 30 متر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30 متر و بیشتر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effectLst/>
                          <a:cs typeface="B Nazanin" panose="00000400000000000000" pitchFamily="2" charset="-78"/>
                        </a:rPr>
                        <a:t>تجاری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زیر 12 متر </a:t>
                      </a:r>
                      <a:r>
                        <a:rPr lang="fa-IR" sz="1800" baseline="30000">
                          <a:effectLst/>
                          <a:cs typeface="B Nazanin" panose="00000400000000000000" pitchFamily="2" charset="-78"/>
                        </a:rPr>
                        <a:t>***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12 متر و بیشتر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effectLst/>
                          <a:cs typeface="B Nazanin" panose="00000400000000000000" pitchFamily="2" charset="-78"/>
                        </a:rPr>
                        <a:t>صنعتی و انبار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نوع خطر تصرف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زیر 1000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1000 و بیشتر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کم‌خطر و خطر معمولی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پرخطر و تصرفات خاص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cs typeface="B Nazanin" panose="00000400000000000000" pitchFamily="2" charset="-78"/>
                        </a:rPr>
                        <a:t>S3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cs typeface="B Nazanin" panose="00000400000000000000" pitchFamily="2" charset="-78"/>
                        </a:rPr>
                        <a:t>S3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101082" marR="101082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23528" y="5599256"/>
            <a:ext cx="822818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500" i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* منظور از مساحت، زیربنای کل ساختمان شامل تمامی طبقات و قسمت‌ها است. 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500" i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** منظور از ارتفاع، فاصله کف آخرین طبقه تا تراز معبر دسترسی مجاور ساختمان است. 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algn="r" rtl="1"/>
            <a:r>
              <a:rPr lang="fa-IR" sz="1500" i="1" dirty="0"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*** برای تصرفات تجاری حداکثر 2 طبقه که مجموع متصرفین آن‌ها کمتر از 50 نفر باشد، می‌توان گروه تصرف را </a:t>
            </a: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S1</a:t>
            </a:r>
            <a:r>
              <a:rPr lang="fa-IR" sz="1500" i="1" dirty="0"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در نظر گرفت.</a:t>
            </a:r>
            <a:endParaRPr lang="en-US" sz="15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0324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الزامات گروه بندی های مختلف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556792"/>
            <a:ext cx="8382000" cy="4610112"/>
          </a:xfrm>
          <a:prstGeom prst="rect">
            <a:avLst/>
          </a:prstGeom>
        </p:spPr>
        <p:txBody>
          <a:bodyPr/>
          <a:lstStyle/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132350"/>
              </p:ext>
            </p:extLst>
          </p:nvPr>
        </p:nvGraphicFramePr>
        <p:xfrm>
          <a:off x="683568" y="1466015"/>
          <a:ext cx="7848872" cy="4915313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416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3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5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14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11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3169"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  <a:cs typeface="B Nazanin" panose="00000400000000000000" pitchFamily="2" charset="-78"/>
                        </a:rPr>
                        <a:t>ردیف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  <a:cs typeface="B Nazanin" panose="00000400000000000000" pitchFamily="2" charset="-78"/>
                        </a:rPr>
                        <a:t>شرح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  <a:cs typeface="B Nazanin" panose="00000400000000000000" pitchFamily="2" charset="-78"/>
                        </a:rPr>
                        <a:t>تصرف </a:t>
                      </a:r>
                      <a:r>
                        <a:rPr lang="en-US" sz="1200" b="1" dirty="0">
                          <a:effectLst/>
                          <a:cs typeface="B Nazanin" panose="00000400000000000000" pitchFamily="2" charset="-78"/>
                        </a:rPr>
                        <a:t>S1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  <a:cs typeface="B Nazanin" panose="00000400000000000000" pitchFamily="2" charset="-78"/>
                        </a:rPr>
                        <a:t>تصرف </a:t>
                      </a:r>
                      <a:r>
                        <a:rPr lang="en-US" sz="1200" b="1" dirty="0">
                          <a:effectLst/>
                          <a:cs typeface="B Nazanin" panose="00000400000000000000" pitchFamily="2" charset="-78"/>
                        </a:rPr>
                        <a:t>S2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  <a:cs typeface="B Nazanin" panose="00000400000000000000" pitchFamily="2" charset="-78"/>
                        </a:rPr>
                        <a:t>تصرف </a:t>
                      </a:r>
                      <a:r>
                        <a:rPr lang="en-US" sz="1200" b="1" dirty="0">
                          <a:effectLst/>
                          <a:cs typeface="B Nazanin" panose="00000400000000000000" pitchFamily="2" charset="-78"/>
                        </a:rPr>
                        <a:t>S3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پایش سطح مخزن آب و ارسال سیگنال خطا به سیستم اعلام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شیر قطع کن از نوع </a:t>
                      </a:r>
                      <a:r>
                        <a:rPr lang="en-US" sz="1200">
                          <a:effectLst/>
                          <a:cs typeface="B Nazanin" panose="00000400000000000000" pitchFamily="2" charset="-78"/>
                        </a:rPr>
                        <a:t>OS&amp;Y</a:t>
                      </a: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 ابتدای رایزر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شیر قطع کن از نوع </a:t>
                      </a:r>
                      <a:r>
                        <a:rPr lang="en-US" sz="1200">
                          <a:effectLst/>
                          <a:cs typeface="B Nazanin" panose="00000400000000000000" pitchFamily="2" charset="-78"/>
                        </a:rPr>
                        <a:t>OS&amp;Y</a:t>
                      </a: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 در خط مکش پمپ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93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dirty="0">
                          <a:effectLst/>
                          <a:cs typeface="B Nazanin" panose="00000400000000000000" pitchFamily="2" charset="-78"/>
                        </a:rPr>
                        <a:t>شیر قطع کن مجهز به نشانگر و قابلیت ارسال سیگنال نظارت در متعلقات ابتدای خط اسپرینکلر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dirty="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زنگ هشدار مکانیکی در ابتدای رایزر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طراحی سیستم به روش محاسبات هیدرولیکی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فلوسوئیچ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شیرهای یک‌طرفه متعلقات اول خط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سایر شیرهای یک‌طرفه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شیرهای قطع کن متعلقات اول خط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شیر قطع کن </a:t>
                      </a:r>
                      <a:r>
                        <a:rPr lang="en-US" sz="1200">
                          <a:effectLst/>
                          <a:cs typeface="B Nazanin" panose="00000400000000000000" pitchFamily="2" charset="-78"/>
                        </a:rPr>
                        <a:t>OS&amp;Y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پمپ و شیرآلات و متعلقات مربوطه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 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پرشرسوئیچ پمپ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شیرآلات داخل جعبه (2/1-1 اینچ و 4/3 اینچ)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اتصال شیر به شیلنگ داخل جعبه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شیلنگ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اسپرینکلرها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مانومترها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نازل شیلنگ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خاموش‌کننده دستی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dirty="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8794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تجهیزات استاندارد یا فهرست شده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3643424"/>
            <a:ext cx="8088818" cy="4610112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2200" dirty="0" smtClean="0">
                <a:cs typeface="B Nazanin" panose="00000400000000000000" pitchFamily="2" charset="-78"/>
              </a:rPr>
              <a:t>تجهیزات </a:t>
            </a:r>
            <a:r>
              <a:rPr lang="fa-IR" sz="2200" dirty="0">
                <a:cs typeface="B Nazanin" panose="00000400000000000000" pitchFamily="2" charset="-78"/>
              </a:rPr>
              <a:t>و مصالحی که دارای استاندارد مشخص مناسب برای تولید بوده و توسط سازمان ملی استاندارد ایران تائید شده یا دارای </a:t>
            </a:r>
            <a:r>
              <a:rPr lang="fa-IR" sz="2200" dirty="0" smtClean="0">
                <a:cs typeface="B Nazanin" panose="00000400000000000000" pitchFamily="2" charset="-78"/>
              </a:rPr>
              <a:t>استانداردهای تولید </a:t>
            </a:r>
            <a:r>
              <a:rPr lang="fa-IR" sz="2200" dirty="0">
                <a:cs typeface="B Nazanin" panose="00000400000000000000" pitchFamily="2" charset="-78"/>
              </a:rPr>
              <a:t>معتبر بین­المللی باشند. </a:t>
            </a:r>
            <a:endParaRPr lang="fa-IR" sz="2200" dirty="0" smtClean="0"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6057" y="1772816"/>
            <a:ext cx="2232248" cy="7226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200" dirty="0" smtClean="0">
                <a:cs typeface="B Nazanin" pitchFamily="2" charset="-78"/>
              </a:rPr>
              <a:t>استاندارد</a:t>
            </a:r>
            <a:endParaRPr lang="en-US" sz="22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76056" y="2706325"/>
            <a:ext cx="2232248" cy="7226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200" dirty="0" smtClean="0">
                <a:cs typeface="B Nazanin" pitchFamily="2" charset="-78"/>
              </a:rPr>
              <a:t>فهرست شده (</a:t>
            </a:r>
            <a:r>
              <a:rPr lang="en-US" sz="2200" dirty="0" smtClean="0">
                <a:cs typeface="B Nazanin" pitchFamily="2" charset="-78"/>
              </a:rPr>
              <a:t>Listed</a:t>
            </a:r>
            <a:r>
              <a:rPr lang="fa-IR" sz="2200" dirty="0" smtClean="0">
                <a:cs typeface="B Nazanin" pitchFamily="2" charset="-78"/>
              </a:rPr>
              <a:t>)</a:t>
            </a:r>
            <a:endParaRPr lang="en-US" sz="2200" b="1" dirty="0">
              <a:cs typeface="B Nazanin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78357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84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تجهیزات استاندارد یا فهرست شده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3643424"/>
            <a:ext cx="8088818" cy="4610112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2200" dirty="0" smtClean="0">
                <a:cs typeface="B Nazanin" panose="00000400000000000000" pitchFamily="2" charset="-78"/>
              </a:rPr>
              <a:t>تجهیزات</a:t>
            </a:r>
            <a:r>
              <a:rPr lang="fa-IR" sz="2200" dirty="0">
                <a:cs typeface="B Nazanin" panose="00000400000000000000" pitchFamily="2" charset="-78"/>
              </a:rPr>
              <a:t>، مصالح و یا خدمات مشمول در فهرست منتشره شده توسط نهاد قانونی مسئول که مورد ارزیابی </a:t>
            </a:r>
            <a:r>
              <a:rPr lang="fa-IR" sz="2200" dirty="0" smtClean="0">
                <a:cs typeface="B Nazanin" panose="00000400000000000000" pitchFamily="2" charset="-78"/>
              </a:rPr>
              <a:t>قرارگرفته و </a:t>
            </a:r>
            <a:r>
              <a:rPr lang="fa-IR" sz="2200" dirty="0">
                <a:cs typeface="B Nazanin" panose="00000400000000000000" pitchFamily="2" charset="-78"/>
              </a:rPr>
              <a:t>مناسب بودن آن‌ها برای هدف مشخصی تائید شده باشند.</a:t>
            </a:r>
            <a:endParaRPr lang="en-US" sz="2200" dirty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200" dirty="0">
                <a:cs typeface="B Nazanin" panose="00000400000000000000" pitchFamily="2" charset="-78"/>
              </a:rPr>
              <a:t>در این </a:t>
            </a:r>
            <a:r>
              <a:rPr lang="fa-IR" sz="2200" dirty="0" smtClean="0">
                <a:cs typeface="B Nazanin" panose="00000400000000000000" pitchFamily="2" charset="-78"/>
              </a:rPr>
              <a:t>دستورالعمل، تجهیزاتی هستند </a:t>
            </a:r>
            <a:r>
              <a:rPr lang="fa-IR" sz="2200" dirty="0">
                <a:cs typeface="B Nazanin" panose="00000400000000000000" pitchFamily="2" charset="-78"/>
              </a:rPr>
              <a:t>که توسط موسسه‌های </a:t>
            </a:r>
            <a:r>
              <a:rPr lang="fa-IR" sz="2200" dirty="0" smtClean="0">
                <a:cs typeface="B Nazanin" panose="00000400000000000000" pitchFamily="2" charset="-78"/>
              </a:rPr>
              <a:t>مورد </a:t>
            </a:r>
            <a:r>
              <a:rPr lang="fa-IR" sz="2200" dirty="0">
                <a:cs typeface="B Nazanin" panose="00000400000000000000" pitchFamily="2" charset="-78"/>
              </a:rPr>
              <a:t>تائید سازمان آتش‌نشانی تهران نظیر </a:t>
            </a:r>
            <a:r>
              <a:rPr lang="en-US" sz="2200" dirty="0">
                <a:cs typeface="B Nazanin" panose="00000400000000000000" pitchFamily="2" charset="-78"/>
              </a:rPr>
              <a:t>UL</a:t>
            </a:r>
            <a:r>
              <a:rPr lang="fa-IR" sz="2200" dirty="0">
                <a:cs typeface="B Nazanin" panose="00000400000000000000" pitchFamily="2" charset="-78"/>
              </a:rPr>
              <a:t>، </a:t>
            </a:r>
            <a:r>
              <a:rPr lang="en-US" sz="2200" dirty="0">
                <a:cs typeface="B Nazanin" panose="00000400000000000000" pitchFamily="2" charset="-78"/>
              </a:rPr>
              <a:t>ULC</a:t>
            </a:r>
            <a:r>
              <a:rPr lang="fa-IR" sz="2200" dirty="0">
                <a:cs typeface="B Nazanin" panose="00000400000000000000" pitchFamily="2" charset="-78"/>
              </a:rPr>
              <a:t>، </a:t>
            </a:r>
            <a:r>
              <a:rPr lang="en-US" sz="2200" dirty="0" err="1">
                <a:cs typeface="B Nazanin" panose="00000400000000000000" pitchFamily="2" charset="-78"/>
              </a:rPr>
              <a:t>Vds</a:t>
            </a:r>
            <a:r>
              <a:rPr lang="fa-IR" sz="2200" dirty="0">
                <a:cs typeface="B Nazanin" panose="00000400000000000000" pitchFamily="2" charset="-78"/>
              </a:rPr>
              <a:t>، </a:t>
            </a:r>
            <a:r>
              <a:rPr lang="en-US" sz="2200" dirty="0">
                <a:cs typeface="B Nazanin" panose="00000400000000000000" pitchFamily="2" charset="-78"/>
              </a:rPr>
              <a:t>FM</a:t>
            </a:r>
            <a:r>
              <a:rPr lang="fa-IR" sz="2200" dirty="0">
                <a:cs typeface="B Nazanin" panose="00000400000000000000" pitchFamily="2" charset="-78"/>
              </a:rPr>
              <a:t>، </a:t>
            </a:r>
            <a:r>
              <a:rPr lang="en-US" sz="2200" dirty="0">
                <a:cs typeface="B Nazanin" panose="00000400000000000000" pitchFamily="2" charset="-78"/>
              </a:rPr>
              <a:t>LPCB</a:t>
            </a:r>
            <a:r>
              <a:rPr lang="fa-IR" sz="2200" dirty="0">
                <a:cs typeface="B Nazanin" panose="00000400000000000000" pitchFamily="2" charset="-78"/>
              </a:rPr>
              <a:t> </a:t>
            </a:r>
            <a:r>
              <a:rPr lang="fa-IR" sz="2200" dirty="0" smtClean="0">
                <a:cs typeface="B Nazanin" panose="00000400000000000000" pitchFamily="2" charset="-78"/>
              </a:rPr>
              <a:t>مورد </a:t>
            </a:r>
            <a:r>
              <a:rPr lang="fa-IR" sz="2200" dirty="0">
                <a:cs typeface="B Nazanin" panose="00000400000000000000" pitchFamily="2" charset="-78"/>
              </a:rPr>
              <a:t>آزمایش قرارگرفته و عملکرد </a:t>
            </a:r>
            <a:r>
              <a:rPr lang="fa-IR" sz="2200" dirty="0" smtClean="0">
                <a:cs typeface="B Nazanin" panose="00000400000000000000" pitchFamily="2" charset="-78"/>
              </a:rPr>
              <a:t>آن‌ها جهت </a:t>
            </a:r>
            <a:r>
              <a:rPr lang="fa-IR" sz="2200" dirty="0">
                <a:cs typeface="B Nazanin" panose="00000400000000000000" pitchFamily="2" charset="-78"/>
              </a:rPr>
              <a:t>به کار بردن در سیستم‌های ایمنی و آتش‌نشانی، مورد تائید قرار گرفته­شده باشد. </a:t>
            </a: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6057" y="1772816"/>
            <a:ext cx="2232248" cy="7226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200" dirty="0" smtClean="0">
                <a:cs typeface="B Nazanin" pitchFamily="2" charset="-78"/>
              </a:rPr>
              <a:t>استاندارد</a:t>
            </a:r>
            <a:endParaRPr lang="en-US" sz="22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76056" y="2706325"/>
            <a:ext cx="2232248" cy="7226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200" dirty="0" smtClean="0">
                <a:cs typeface="B Nazanin" pitchFamily="2" charset="-78"/>
              </a:rPr>
              <a:t>فهرست شده (</a:t>
            </a:r>
            <a:r>
              <a:rPr lang="en-US" sz="2200" dirty="0" smtClean="0">
                <a:cs typeface="B Nazanin" pitchFamily="2" charset="-78"/>
              </a:rPr>
              <a:t>Listed</a:t>
            </a:r>
            <a:r>
              <a:rPr lang="fa-IR" sz="2200" dirty="0" smtClean="0">
                <a:cs typeface="B Nazanin" pitchFamily="2" charset="-78"/>
              </a:rPr>
              <a:t>)</a:t>
            </a:r>
            <a:endParaRPr lang="en-US" sz="2200" b="1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99593"/>
            <a:ext cx="3280527" cy="9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70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چکیده مطالب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484784"/>
            <a:ext cx="8382000" cy="4610112"/>
          </a:xfrm>
          <a:prstGeom prst="rect">
            <a:avLst/>
          </a:prstGeom>
        </p:spPr>
        <p:txBody>
          <a:bodyPr/>
          <a:lstStyle/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اتصال مخصوص آتش نشانی (تعداد و محل نصب)</a:t>
            </a:r>
          </a:p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سایز و محل نصب و اجرا</a:t>
            </a:r>
          </a:p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استفاده مناسب از ادوات تنظیم فشار </a:t>
            </a:r>
          </a:p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جعبه آتش نشانی (الزامات ساخت و تولید)</a:t>
            </a:r>
          </a:p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نحوه انتخاب پمپ های آتش نشانی (ارتفاع آبدهی مناسب ، دبی کافی)</a:t>
            </a:r>
          </a:p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الزام استفاده از پمپ جوکی</a:t>
            </a:r>
          </a:p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الزام استفاده از دو پمپ یا یک پمپ</a:t>
            </a:r>
          </a:p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نحوه اجرای تغذیه برق پمپ ها</a:t>
            </a:r>
          </a:p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حجم مخازن</a:t>
            </a:r>
          </a:p>
          <a:p>
            <a:pPr algn="just" rtl="1">
              <a:lnSpc>
                <a:spcPts val="3000"/>
              </a:lnSpc>
            </a:pPr>
            <a:r>
              <a:rPr lang="fa-IR" sz="2200" dirty="0" smtClean="0">
                <a:cs typeface="B Nazanin" pitchFamily="2" charset="-78"/>
              </a:rPr>
              <a:t>پایش پیوسته مخازن</a:t>
            </a: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2896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الزامات گروه بندی های مختلف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556792"/>
            <a:ext cx="8382000" cy="4610112"/>
          </a:xfrm>
          <a:prstGeom prst="rect">
            <a:avLst/>
          </a:prstGeom>
        </p:spPr>
        <p:txBody>
          <a:bodyPr/>
          <a:lstStyle/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132350"/>
              </p:ext>
            </p:extLst>
          </p:nvPr>
        </p:nvGraphicFramePr>
        <p:xfrm>
          <a:off x="683568" y="1466015"/>
          <a:ext cx="7848872" cy="4915313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416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3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5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14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11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3169"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  <a:cs typeface="B Nazanin" panose="00000400000000000000" pitchFamily="2" charset="-78"/>
                        </a:rPr>
                        <a:t>ردیف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  <a:cs typeface="B Nazanin" panose="00000400000000000000" pitchFamily="2" charset="-78"/>
                        </a:rPr>
                        <a:t>شرح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  <a:cs typeface="B Nazanin" panose="00000400000000000000" pitchFamily="2" charset="-78"/>
                        </a:rPr>
                        <a:t>تصرف </a:t>
                      </a:r>
                      <a:r>
                        <a:rPr lang="en-US" sz="1200" b="1" dirty="0">
                          <a:effectLst/>
                          <a:cs typeface="B Nazanin" panose="00000400000000000000" pitchFamily="2" charset="-78"/>
                        </a:rPr>
                        <a:t>S1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  <a:cs typeface="B Nazanin" panose="00000400000000000000" pitchFamily="2" charset="-78"/>
                        </a:rPr>
                        <a:t>تصرف </a:t>
                      </a:r>
                      <a:r>
                        <a:rPr lang="en-US" sz="1200" b="1" dirty="0">
                          <a:effectLst/>
                          <a:cs typeface="B Nazanin" panose="00000400000000000000" pitchFamily="2" charset="-78"/>
                        </a:rPr>
                        <a:t>S2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  <a:cs typeface="B Nazanin" panose="00000400000000000000" pitchFamily="2" charset="-78"/>
                        </a:rPr>
                        <a:t>تصرف </a:t>
                      </a:r>
                      <a:r>
                        <a:rPr lang="en-US" sz="1200" b="1" dirty="0">
                          <a:effectLst/>
                          <a:cs typeface="B Nazanin" panose="00000400000000000000" pitchFamily="2" charset="-78"/>
                        </a:rPr>
                        <a:t>S3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پایش سطح مخزن آب و ارسال سیگنال خطا به سیستم اعلام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شیر قطع کن از نوع </a:t>
                      </a:r>
                      <a:r>
                        <a:rPr lang="en-US" sz="1200">
                          <a:effectLst/>
                          <a:cs typeface="B Nazanin" panose="00000400000000000000" pitchFamily="2" charset="-78"/>
                        </a:rPr>
                        <a:t>OS&amp;Y</a:t>
                      </a: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 ابتدای رایزر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شیر قطع کن از نوع </a:t>
                      </a:r>
                      <a:r>
                        <a:rPr lang="en-US" sz="1200">
                          <a:effectLst/>
                          <a:cs typeface="B Nazanin" panose="00000400000000000000" pitchFamily="2" charset="-78"/>
                        </a:rPr>
                        <a:t>OS&amp;Y</a:t>
                      </a: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 در خط مکش پمپ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93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dirty="0">
                          <a:effectLst/>
                          <a:cs typeface="B Nazanin" panose="00000400000000000000" pitchFamily="2" charset="-78"/>
                        </a:rPr>
                        <a:t>شیر قطع کن مجهز به نشانگر و قابلیت ارسال سیگنال نظارت در متعلقات ابتدای خط اسپرینکلر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dirty="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زنگ هشدار مکانیکی در ابتدای رایزر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طراحی سیستم به روش محاسبات هیدرولیکی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cs typeface="B Nazanin" panose="00000400000000000000" pitchFamily="2" charset="-78"/>
                          <a:sym typeface="Wingdings" panose="05000000000000000000" pitchFamily="2" charset="2"/>
                        </a:rPr>
                        <a:t>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فلوسوئیچ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شیرهای یک‌طرفه متعلقات اول خط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سایر شیرهای یک‌طرفه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شیرهای قطع کن متعلقات اول خط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شیر قطع کن </a:t>
                      </a:r>
                      <a:r>
                        <a:rPr lang="en-US" sz="1200">
                          <a:effectLst/>
                          <a:cs typeface="B Nazanin" panose="00000400000000000000" pitchFamily="2" charset="-78"/>
                        </a:rPr>
                        <a:t>OS&amp;Y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dirty="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پمپ و شیرآلات و متعلقات مربوطه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 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پرشرسوئیچ پمپ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شیرآلات داخل جعبه (2/1-1 اینچ و 4/3 اینچ)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اتصال شیر به شیلنگ داخل جعبه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شیلنگ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اسپرینکلرها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مانومترها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19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نازل شیلنگ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فهرست­شده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316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خاموش‌کننده دستی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dirty="0">
                          <a:effectLst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2333" marR="62333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01174" y="1700808"/>
            <a:ext cx="8175282" cy="2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7544" y="2852936"/>
            <a:ext cx="8175282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7544" y="4265104"/>
            <a:ext cx="8175282" cy="2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05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785926"/>
            <a:ext cx="8382000" cy="4610112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48264" y="1916832"/>
            <a:ext cx="1368152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فصل 1</a:t>
            </a: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تعاریف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144" y="1930219"/>
            <a:ext cx="97230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2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5544" y="1930219"/>
            <a:ext cx="1798585" cy="187220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3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خاموش کننده ها</a:t>
            </a: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435" y="1930219"/>
            <a:ext cx="2954114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4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سیستم های اسپرینکلر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8143" y="3951237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5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لوله های ایستاده وجعبه ها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5856" y="3946720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6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پمپ ها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435" y="3946720"/>
            <a:ext cx="2283407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7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مخازن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60" y="2580651"/>
            <a:ext cx="841698" cy="12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5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خاموش کننده های دستی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71216"/>
            <a:ext cx="5688632" cy="4610112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200" b="1" dirty="0">
                <a:cs typeface="B Nazanin" panose="00000400000000000000" pitchFamily="2" charset="-78"/>
              </a:rPr>
              <a:t>حریق گروه </a:t>
            </a:r>
            <a:r>
              <a:rPr lang="en-US" sz="2200" b="1" dirty="0">
                <a:cs typeface="B Nazanin" panose="00000400000000000000" pitchFamily="2" charset="-78"/>
              </a:rPr>
              <a:t>A</a:t>
            </a:r>
            <a:r>
              <a:rPr lang="fa-IR" sz="2200" b="1" dirty="0">
                <a:cs typeface="B Nazanin" panose="00000400000000000000" pitchFamily="2" charset="-78"/>
              </a:rPr>
              <a:t>: </a:t>
            </a:r>
            <a:r>
              <a:rPr lang="fa-IR" sz="2200" dirty="0">
                <a:cs typeface="B Nazanin" panose="00000400000000000000" pitchFamily="2" charset="-78"/>
              </a:rPr>
              <a:t>حریق‌های ناشی از مواد سوختنی معمولی، نظیر چوب، پارچه، کاغذ، لاستیک و انواع پلاستیک‌ها </a:t>
            </a:r>
            <a:endParaRPr lang="en-US" sz="22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200" b="1" dirty="0">
                <a:cs typeface="B Nazanin" panose="00000400000000000000" pitchFamily="2" charset="-78"/>
              </a:rPr>
              <a:t>حریق گروه </a:t>
            </a:r>
            <a:r>
              <a:rPr lang="en-US" sz="2200" b="1" dirty="0">
                <a:cs typeface="B Nazanin" panose="00000400000000000000" pitchFamily="2" charset="-78"/>
              </a:rPr>
              <a:t>B</a:t>
            </a:r>
            <a:r>
              <a:rPr lang="fa-IR" sz="2200" b="1" dirty="0">
                <a:cs typeface="B Nazanin" panose="00000400000000000000" pitchFamily="2" charset="-78"/>
              </a:rPr>
              <a:t>: </a:t>
            </a:r>
            <a:r>
              <a:rPr lang="fa-IR" sz="2200" dirty="0">
                <a:cs typeface="B Nazanin" panose="00000400000000000000" pitchFamily="2" charset="-78"/>
              </a:rPr>
              <a:t>حریق‌های ناشی از مایعات قابل اشتعال، مایعات سوختنی، </a:t>
            </a:r>
            <a:r>
              <a:rPr lang="fa-IR" sz="2200" dirty="0" smtClean="0">
                <a:cs typeface="B Nazanin" panose="00000400000000000000" pitchFamily="2" charset="-78"/>
              </a:rPr>
              <a:t>روغن و گازهای قابل اشتعال</a:t>
            </a:r>
          </a:p>
          <a:p>
            <a:pPr marL="0" indent="0" algn="just" rtl="1">
              <a:buNone/>
            </a:pPr>
            <a:r>
              <a:rPr lang="fa-IR" sz="2200" b="1" dirty="0" smtClean="0">
                <a:cs typeface="B Nazanin" panose="00000400000000000000" pitchFamily="2" charset="-78"/>
              </a:rPr>
              <a:t>حریق </a:t>
            </a:r>
            <a:r>
              <a:rPr lang="fa-IR" sz="2200" b="1" dirty="0">
                <a:cs typeface="B Nazanin" panose="00000400000000000000" pitchFamily="2" charset="-78"/>
              </a:rPr>
              <a:t>گروه </a:t>
            </a:r>
            <a:r>
              <a:rPr lang="en-US" sz="2200" b="1" dirty="0">
                <a:cs typeface="B Nazanin" panose="00000400000000000000" pitchFamily="2" charset="-78"/>
              </a:rPr>
              <a:t>C</a:t>
            </a:r>
            <a:r>
              <a:rPr lang="fa-IR" sz="2200" b="1" dirty="0">
                <a:cs typeface="B Nazanin" panose="00000400000000000000" pitchFamily="2" charset="-78"/>
              </a:rPr>
              <a:t>:</a:t>
            </a:r>
            <a:r>
              <a:rPr lang="fa-IR" sz="2200" dirty="0">
                <a:cs typeface="B Nazanin" panose="00000400000000000000" pitchFamily="2" charset="-78"/>
              </a:rPr>
              <a:t> حریق‌های ناشی از تجهیزات الکتریکی دارای </a:t>
            </a:r>
            <a:r>
              <a:rPr lang="fa-IR" sz="2200" dirty="0" smtClean="0">
                <a:cs typeface="B Nazanin" panose="00000400000000000000" pitchFamily="2" charset="-78"/>
              </a:rPr>
              <a:t>جریان الکتریسیته</a:t>
            </a:r>
            <a:endParaRPr lang="en-US" sz="22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200" b="1" dirty="0">
                <a:cs typeface="B Nazanin" panose="00000400000000000000" pitchFamily="2" charset="-78"/>
              </a:rPr>
              <a:t>حریق گروه </a:t>
            </a:r>
            <a:r>
              <a:rPr lang="en-US" sz="2200" b="1" dirty="0">
                <a:cs typeface="B Nazanin" panose="00000400000000000000" pitchFamily="2" charset="-78"/>
              </a:rPr>
              <a:t>D</a:t>
            </a:r>
            <a:r>
              <a:rPr lang="fa-IR" sz="2200" b="1" dirty="0">
                <a:cs typeface="B Nazanin" panose="00000400000000000000" pitchFamily="2" charset="-78"/>
              </a:rPr>
              <a:t>:</a:t>
            </a:r>
            <a:r>
              <a:rPr lang="fa-IR" sz="2200" dirty="0">
                <a:cs typeface="B Nazanin" panose="00000400000000000000" pitchFamily="2" charset="-78"/>
              </a:rPr>
              <a:t> حریق‌های ناشی از فلزات سوختنی نظیر منیزیم، تیتانیوم، پتاسیم</a:t>
            </a:r>
            <a:r>
              <a:rPr lang="fa-IR" sz="2200" dirty="0" smtClean="0">
                <a:cs typeface="B Nazanin" panose="00000400000000000000" pitchFamily="2" charset="-78"/>
              </a:rPr>
              <a:t>، </a:t>
            </a:r>
            <a:r>
              <a:rPr lang="fa-IR" sz="2200" dirty="0">
                <a:cs typeface="B Nazanin" panose="00000400000000000000" pitchFamily="2" charset="-78"/>
              </a:rPr>
              <a:t>سدیم و لیتیوم</a:t>
            </a:r>
            <a:endParaRPr lang="en-US" sz="22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200" b="1" dirty="0">
                <a:cs typeface="B Nazanin" panose="00000400000000000000" pitchFamily="2" charset="-78"/>
              </a:rPr>
              <a:t>حریق گروه </a:t>
            </a:r>
            <a:r>
              <a:rPr lang="en-US" sz="2200" b="1" dirty="0">
                <a:cs typeface="B Nazanin" panose="00000400000000000000" pitchFamily="2" charset="-78"/>
              </a:rPr>
              <a:t>K</a:t>
            </a:r>
            <a:r>
              <a:rPr lang="fa-IR" sz="2200" b="1" dirty="0">
                <a:cs typeface="B Nazanin" panose="00000400000000000000" pitchFamily="2" charset="-78"/>
              </a:rPr>
              <a:t>:</a:t>
            </a:r>
            <a:r>
              <a:rPr lang="fa-IR" sz="2200" dirty="0">
                <a:cs typeface="B Nazanin" panose="00000400000000000000" pitchFamily="2" charset="-78"/>
              </a:rPr>
              <a:t> حریق‌های ناشی از وسایل و تجهیزات آشپزخانه‌ای که حاوی روغن‌های </a:t>
            </a:r>
            <a:r>
              <a:rPr lang="fa-IR" sz="2200" dirty="0" smtClean="0">
                <a:cs typeface="B Nazanin" panose="00000400000000000000" pitchFamily="2" charset="-78"/>
              </a:rPr>
              <a:t>آشپزی </a:t>
            </a:r>
            <a:r>
              <a:rPr lang="fa-IR" sz="2200" dirty="0">
                <a:cs typeface="B Nazanin" panose="00000400000000000000" pitchFamily="2" charset="-78"/>
              </a:rPr>
              <a:t>هستند.</a:t>
            </a:r>
            <a:endParaRPr lang="en-US" sz="2200" dirty="0"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طبقه بندی حریق ها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780928"/>
            <a:ext cx="2232248" cy="65066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اهمیت گروه </a:t>
            </a:r>
            <a:r>
              <a:rPr lang="en-US" sz="2000" dirty="0" smtClean="0">
                <a:cs typeface="B Nazanin" pitchFamily="2" charset="-78"/>
              </a:rPr>
              <a:t>A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645024"/>
            <a:ext cx="2232248" cy="65066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جانمایی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509120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نصب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5999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خاموش کننده های دستی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72816"/>
            <a:ext cx="5688632" cy="4610112"/>
          </a:xfrm>
          <a:prstGeom prst="rect">
            <a:avLst/>
          </a:prstGeom>
        </p:spPr>
        <p:txBody>
          <a:bodyPr/>
          <a:lstStyle/>
          <a:p>
            <a:pPr marL="342900" lvl="2" indent="-342900" algn="just" rtl="1">
              <a:lnSpc>
                <a:spcPts val="3100"/>
              </a:lnSpc>
            </a:pPr>
            <a:r>
              <a:rPr lang="fa-IR" sz="2200" dirty="0" smtClean="0">
                <a:cs typeface="B Nazanin" panose="00000400000000000000" pitchFamily="2" charset="-78"/>
              </a:rPr>
              <a:t>هر </a:t>
            </a:r>
            <a:r>
              <a:rPr lang="fa-IR" sz="2200" dirty="0">
                <a:cs typeface="B Nazanin" panose="00000400000000000000" pitchFamily="2" charset="-78"/>
              </a:rPr>
              <a:t>فضای ساختمانی که دارای تصرف‌هایی با بار حریق کلاس </a:t>
            </a:r>
            <a:r>
              <a:rPr lang="en-US" sz="2200" dirty="0">
                <a:cs typeface="B Nazanin" panose="00000400000000000000" pitchFamily="2" charset="-78"/>
              </a:rPr>
              <a:t>B</a:t>
            </a:r>
            <a:r>
              <a:rPr lang="fa-IR" sz="2200" dirty="0">
                <a:cs typeface="B Nazanin" panose="00000400000000000000" pitchFamily="2" charset="-78"/>
              </a:rPr>
              <a:t> یا </a:t>
            </a:r>
            <a:r>
              <a:rPr lang="en-US" sz="2200" dirty="0">
                <a:cs typeface="B Nazanin" panose="00000400000000000000" pitchFamily="2" charset="-78"/>
              </a:rPr>
              <a:t>C</a:t>
            </a:r>
            <a:r>
              <a:rPr lang="fa-IR" sz="2200" dirty="0">
                <a:cs typeface="B Nazanin" panose="00000400000000000000" pitchFamily="2" charset="-78"/>
              </a:rPr>
              <a:t> یا هردوی آن‌ها می‌باشد، باید دارای یک خاموش‌کننده مناسب کلاس حریق </a:t>
            </a:r>
            <a:r>
              <a:rPr lang="en-US" sz="2200" dirty="0">
                <a:cs typeface="B Nazanin" panose="00000400000000000000" pitchFamily="2" charset="-78"/>
              </a:rPr>
              <a:t>A</a:t>
            </a:r>
            <a:r>
              <a:rPr lang="fa-IR" sz="2200" dirty="0">
                <a:cs typeface="B Nazanin" panose="00000400000000000000" pitchFamily="2" charset="-78"/>
              </a:rPr>
              <a:t> جهت حفاظت از ساختمان به‌علاوه خاموش‌کننده‌های کلاس </a:t>
            </a:r>
            <a:r>
              <a:rPr lang="en-US" sz="2200" dirty="0">
                <a:cs typeface="B Nazanin" panose="00000400000000000000" pitchFamily="2" charset="-78"/>
              </a:rPr>
              <a:t>B</a:t>
            </a:r>
            <a:r>
              <a:rPr lang="fa-IR" sz="2200" dirty="0">
                <a:cs typeface="B Nazanin" panose="00000400000000000000" pitchFamily="2" charset="-78"/>
              </a:rPr>
              <a:t> یا </a:t>
            </a:r>
            <a:r>
              <a:rPr lang="en-US" sz="2200" dirty="0">
                <a:cs typeface="B Nazanin" panose="00000400000000000000" pitchFamily="2" charset="-78"/>
              </a:rPr>
              <a:t>C</a:t>
            </a:r>
            <a:r>
              <a:rPr lang="fa-IR" sz="2200" dirty="0">
                <a:cs typeface="B Nazanin" panose="00000400000000000000" pitchFamily="2" charset="-78"/>
              </a:rPr>
              <a:t> یا هردوی آن‌ها باشد. </a:t>
            </a:r>
          </a:p>
          <a:p>
            <a:pPr marL="342900" lvl="2" indent="-342900" algn="just" rtl="1">
              <a:lnSpc>
                <a:spcPts val="3100"/>
              </a:lnSpc>
            </a:pPr>
            <a:r>
              <a:rPr lang="fa-IR" sz="2200" dirty="0">
                <a:cs typeface="B Nazanin" panose="00000400000000000000" pitchFamily="2" charset="-78"/>
              </a:rPr>
              <a:t>در صورت استفاده از خاموش‌کننده نوع </a:t>
            </a:r>
            <a:r>
              <a:rPr lang="en-US" sz="2200" dirty="0">
                <a:cs typeface="B Nazanin" panose="00000400000000000000" pitchFamily="2" charset="-78"/>
              </a:rPr>
              <a:t>BC</a:t>
            </a:r>
            <a:r>
              <a:rPr lang="fa-IR" sz="2200" dirty="0">
                <a:cs typeface="B Nazanin" panose="00000400000000000000" pitchFamily="2" charset="-78"/>
              </a:rPr>
              <a:t>، باید خاموش‌کننده نوع </a:t>
            </a:r>
            <a:r>
              <a:rPr lang="en-US" sz="2200" dirty="0">
                <a:cs typeface="B Nazanin" panose="00000400000000000000" pitchFamily="2" charset="-78"/>
              </a:rPr>
              <a:t>A</a:t>
            </a:r>
            <a:r>
              <a:rPr lang="fa-IR" sz="2200" dirty="0">
                <a:cs typeface="B Nazanin" panose="00000400000000000000" pitchFamily="2" charset="-78"/>
              </a:rPr>
              <a:t> مستقل با وزن مناسب نیز نصب شود.</a:t>
            </a:r>
            <a:endParaRPr lang="en-US" sz="2200" dirty="0">
              <a:cs typeface="B Nazanin" panose="00000400000000000000" pitchFamily="2" charset="-78"/>
            </a:endParaRPr>
          </a:p>
          <a:p>
            <a:pPr marL="0" lvl="2" indent="0" algn="just" rtl="1">
              <a:lnSpc>
                <a:spcPct val="150000"/>
              </a:lnSpc>
              <a:buNone/>
            </a:pPr>
            <a:r>
              <a:rPr lang="fa-IR" sz="2200" dirty="0" smtClean="0">
                <a:cs typeface="B Nazanin" panose="00000400000000000000" pitchFamily="2" charset="-78"/>
              </a:rPr>
              <a:t> </a:t>
            </a:r>
            <a:endParaRPr lang="en-US" sz="2200" dirty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طبقه بندی حریق ها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780928"/>
            <a:ext cx="2232248" cy="6506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اهمیت گروه </a:t>
            </a:r>
            <a:r>
              <a:rPr lang="en-US" sz="2000" dirty="0" smtClean="0">
                <a:cs typeface="B Nazanin" pitchFamily="2" charset="-78"/>
              </a:rPr>
              <a:t>A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645024"/>
            <a:ext cx="2232248" cy="65066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جانمایی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509120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نصب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7458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خاموش کننده های دستی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طبقه بندی حریق ها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780928"/>
            <a:ext cx="2232248" cy="6506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اهمیت گروه </a:t>
            </a:r>
            <a:r>
              <a:rPr lang="en-US" sz="2000" dirty="0" smtClean="0">
                <a:cs typeface="B Nazanin" pitchFamily="2" charset="-78"/>
              </a:rPr>
              <a:t>A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645024"/>
            <a:ext cx="2232248" cy="65066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جانمایی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509120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نصب</a:t>
            </a:r>
            <a:endParaRPr lang="en-US" sz="2000" b="1" dirty="0">
              <a:cs typeface="B Nazanin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33" y="2204864"/>
            <a:ext cx="2952328" cy="2952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401" y="2017995"/>
            <a:ext cx="3387970" cy="3116073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2532035" y="3285671"/>
            <a:ext cx="1030237" cy="58072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35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خاموش کننده های دستی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00808"/>
            <a:ext cx="5688632" cy="4610112"/>
          </a:xfrm>
          <a:prstGeom prst="rect">
            <a:avLst/>
          </a:prstGeom>
        </p:spPr>
        <p:txBody>
          <a:bodyPr/>
          <a:lstStyle/>
          <a:p>
            <a:pPr marL="0" lvl="2" indent="0" algn="just" rtl="1">
              <a:lnSpc>
                <a:spcPct val="150000"/>
              </a:lnSpc>
              <a:buNone/>
            </a:pPr>
            <a:r>
              <a:rPr lang="fa-IR" sz="2200" b="1" dirty="0" smtClean="0">
                <a:cs typeface="B Nazanin" panose="00000400000000000000" pitchFamily="2" charset="-78"/>
              </a:rPr>
              <a:t>حداكثر </a:t>
            </a:r>
            <a:r>
              <a:rPr lang="fa-IR" sz="2200" b="1" dirty="0">
                <a:cs typeface="B Nazanin" panose="00000400000000000000" pitchFamily="2" charset="-78"/>
              </a:rPr>
              <a:t>مسافت </a:t>
            </a:r>
            <a:r>
              <a:rPr lang="fa-IR" sz="2200" b="1" dirty="0" smtClean="0">
                <a:cs typeface="B Nazanin" panose="00000400000000000000" pitchFamily="2" charset="-78"/>
              </a:rPr>
              <a:t>دسترسي</a:t>
            </a:r>
          </a:p>
          <a:p>
            <a:pPr marL="342900" lvl="2" indent="-342900" algn="just" rtl="1">
              <a:lnSpc>
                <a:spcPct val="150000"/>
              </a:lnSpc>
            </a:pPr>
            <a:r>
              <a:rPr lang="fa-IR" sz="2200" b="1" dirty="0" smtClean="0">
                <a:cs typeface="B Nazanin" panose="00000400000000000000" pitchFamily="2" charset="-78"/>
              </a:rPr>
              <a:t> </a:t>
            </a:r>
            <a:r>
              <a:rPr lang="fa-IR" sz="2200" dirty="0" smtClean="0">
                <a:cs typeface="B Nazanin" panose="00000400000000000000" pitchFamily="2" charset="-78"/>
              </a:rPr>
              <a:t>در تصرف های مسکونی و اداری، 23 متر </a:t>
            </a:r>
          </a:p>
          <a:p>
            <a:pPr marL="342900" lvl="2" indent="-342900" algn="just" rtl="1">
              <a:lnSpc>
                <a:spcPct val="150000"/>
              </a:lnSpc>
            </a:pPr>
            <a:r>
              <a:rPr lang="fa-IR" sz="2200" dirty="0" smtClean="0">
                <a:cs typeface="B Nazanin" panose="00000400000000000000" pitchFamily="2" charset="-78"/>
              </a:rPr>
              <a:t>در پارکینگ ها  و تصرفات صنعتی معمولی، 15 متر</a:t>
            </a:r>
          </a:p>
          <a:p>
            <a:pPr marL="342900" lvl="2" indent="-342900" algn="just" rtl="1">
              <a:lnSpc>
                <a:spcPct val="150000"/>
              </a:lnSpc>
            </a:pPr>
            <a:r>
              <a:rPr lang="fa-IR" sz="2200" dirty="0" smtClean="0">
                <a:cs typeface="B Nazanin" panose="00000400000000000000" pitchFamily="2" charset="-78"/>
              </a:rPr>
              <a:t>در تصرفات صنعتی با پتانسیل خطر بالا، 9 متر</a:t>
            </a:r>
            <a:endParaRPr lang="fa-IR" sz="2200" dirty="0"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طبقه بندی حریق ها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780928"/>
            <a:ext cx="2232248" cy="65066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اهمیت گروه </a:t>
            </a:r>
            <a:r>
              <a:rPr lang="en-US" sz="2000" dirty="0" smtClean="0">
                <a:cs typeface="B Nazanin" pitchFamily="2" charset="-78"/>
              </a:rPr>
              <a:t>A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645024"/>
            <a:ext cx="2232248" cy="6506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جانمایی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509120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نصب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76254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خاموش کننده های دستی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843224"/>
            <a:ext cx="5688632" cy="3818024"/>
          </a:xfrm>
          <a:prstGeom prst="rect">
            <a:avLst/>
          </a:prstGeom>
        </p:spPr>
        <p:txBody>
          <a:bodyPr/>
          <a:lstStyle/>
          <a:p>
            <a:pPr lvl="0" algn="just" rtl="1">
              <a:lnSpc>
                <a:spcPts val="3200"/>
              </a:lnSpc>
            </a:pPr>
            <a:r>
              <a:rPr lang="fa-IR" sz="2200" dirty="0">
                <a:cs typeface="B Nazanin" panose="00000400000000000000" pitchFamily="2" charset="-78"/>
              </a:rPr>
              <a:t>یکپارچگی در توزیع </a:t>
            </a:r>
            <a:endParaRPr lang="fa-IR" sz="2200" dirty="0" smtClean="0">
              <a:cs typeface="B Nazanin" panose="00000400000000000000" pitchFamily="2" charset="-78"/>
            </a:endParaRPr>
          </a:p>
          <a:p>
            <a:pPr lvl="0" algn="just" rtl="1">
              <a:lnSpc>
                <a:spcPts val="3200"/>
              </a:lnSpc>
            </a:pPr>
            <a:r>
              <a:rPr lang="fa-IR" sz="2200" dirty="0" smtClean="0">
                <a:cs typeface="B Nazanin" panose="00000400000000000000" pitchFamily="2" charset="-78"/>
              </a:rPr>
              <a:t>دسترسی آسان</a:t>
            </a:r>
            <a:endParaRPr lang="en-US" sz="2200" dirty="0">
              <a:cs typeface="B Nazanin" panose="00000400000000000000" pitchFamily="2" charset="-78"/>
            </a:endParaRPr>
          </a:p>
          <a:p>
            <a:pPr lvl="0" algn="just" rtl="1">
              <a:lnSpc>
                <a:spcPts val="3200"/>
              </a:lnSpc>
            </a:pPr>
            <a:r>
              <a:rPr lang="fa-IR" sz="2200" dirty="0" smtClean="0">
                <a:cs typeface="B Nazanin" panose="00000400000000000000" pitchFamily="2" charset="-78"/>
              </a:rPr>
              <a:t>در </a:t>
            </a:r>
            <a:r>
              <a:rPr lang="fa-IR" sz="2200" dirty="0">
                <a:cs typeface="B Nazanin" panose="00000400000000000000" pitchFamily="2" charset="-78"/>
              </a:rPr>
              <a:t>مجاورت مسیرهای </a:t>
            </a:r>
            <a:r>
              <a:rPr lang="fa-IR" sz="2200" dirty="0" smtClean="0">
                <a:cs typeface="B Nazanin" panose="00000400000000000000" pitchFamily="2" charset="-78"/>
              </a:rPr>
              <a:t>خروج</a:t>
            </a:r>
            <a:endParaRPr lang="en-US" sz="2200" dirty="0">
              <a:cs typeface="B Nazanin" panose="00000400000000000000" pitchFamily="2" charset="-78"/>
            </a:endParaRPr>
          </a:p>
          <a:p>
            <a:pPr lvl="0" algn="just" rtl="1">
              <a:lnSpc>
                <a:spcPts val="3200"/>
              </a:lnSpc>
            </a:pPr>
            <a:r>
              <a:rPr lang="fa-IR" sz="2200" dirty="0">
                <a:cs typeface="B Nazanin" panose="00000400000000000000" pitchFamily="2" charset="-78"/>
              </a:rPr>
              <a:t>در مجاورت درب‌های ورود و </a:t>
            </a:r>
            <a:r>
              <a:rPr lang="fa-IR" sz="2200" dirty="0" smtClean="0">
                <a:cs typeface="B Nazanin" panose="00000400000000000000" pitchFamily="2" charset="-78"/>
              </a:rPr>
              <a:t>خروج</a:t>
            </a:r>
            <a:endParaRPr lang="en-US" sz="2200" dirty="0">
              <a:cs typeface="B Nazanin" panose="00000400000000000000" pitchFamily="2" charset="-78"/>
            </a:endParaRPr>
          </a:p>
          <a:p>
            <a:pPr lvl="0" algn="just" rtl="1">
              <a:lnSpc>
                <a:spcPts val="3200"/>
              </a:lnSpc>
            </a:pPr>
            <a:r>
              <a:rPr lang="fa-IR" sz="2200" dirty="0" smtClean="0">
                <a:cs typeface="B Nazanin" panose="00000400000000000000" pitchFamily="2" charset="-78"/>
              </a:rPr>
              <a:t>امکان وارد </a:t>
            </a:r>
            <a:r>
              <a:rPr lang="fa-IR" sz="2200" dirty="0">
                <a:cs typeface="B Nazanin" panose="00000400000000000000" pitchFamily="2" charset="-78"/>
              </a:rPr>
              <a:t>آمدن صدمات </a:t>
            </a:r>
            <a:r>
              <a:rPr lang="fa-IR" sz="2200" dirty="0" smtClean="0">
                <a:cs typeface="B Nazanin" panose="00000400000000000000" pitchFamily="2" charset="-78"/>
              </a:rPr>
              <a:t>فیزیکی حداقل باشد</a:t>
            </a:r>
          </a:p>
          <a:p>
            <a:pPr lvl="0" algn="just" rtl="1">
              <a:lnSpc>
                <a:spcPts val="3200"/>
              </a:lnSpc>
            </a:pPr>
            <a:r>
              <a:rPr lang="fa-IR" sz="2200" dirty="0" smtClean="0">
                <a:cs typeface="B Nazanin" panose="00000400000000000000" pitchFamily="2" charset="-78"/>
              </a:rPr>
              <a:t>به دور از تابش </a:t>
            </a:r>
            <a:r>
              <a:rPr lang="fa-IR" sz="2200" dirty="0">
                <a:cs typeface="B Nazanin" panose="00000400000000000000" pitchFamily="2" charset="-78"/>
              </a:rPr>
              <a:t>مستقیم نور خورشید و یا بارش باران و </a:t>
            </a:r>
            <a:r>
              <a:rPr lang="fa-IR" sz="2200" dirty="0" smtClean="0">
                <a:cs typeface="B Nazanin" panose="00000400000000000000" pitchFamily="2" charset="-78"/>
              </a:rPr>
              <a:t>برف</a:t>
            </a:r>
            <a:endParaRPr lang="en-US" sz="2200" dirty="0">
              <a:cs typeface="B Nazanin" panose="00000400000000000000" pitchFamily="2" charset="-78"/>
            </a:endParaRPr>
          </a:p>
          <a:p>
            <a:pPr lvl="0" algn="just" rtl="1">
              <a:lnSpc>
                <a:spcPts val="3200"/>
              </a:lnSpc>
            </a:pPr>
            <a:r>
              <a:rPr lang="fa-IR" sz="2200" dirty="0">
                <a:cs typeface="B Nazanin" panose="00000400000000000000" pitchFamily="2" charset="-78"/>
              </a:rPr>
              <a:t>به‌سادگی قابل‌رؤیت باشد</a:t>
            </a:r>
            <a:endParaRPr lang="en-US" sz="2200" dirty="0"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طبقه بندی حریق ها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780928"/>
            <a:ext cx="2232248" cy="65066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اهمیت گروه </a:t>
            </a:r>
            <a:r>
              <a:rPr lang="en-US" sz="2000" dirty="0" smtClean="0">
                <a:cs typeface="B Nazanin" pitchFamily="2" charset="-78"/>
              </a:rPr>
              <a:t>A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645024"/>
            <a:ext cx="2232248" cy="6506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جانمایی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509120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نصب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8568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خاموش کننده های دستی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00808"/>
            <a:ext cx="5688632" cy="4610112"/>
          </a:xfrm>
          <a:prstGeom prst="rect">
            <a:avLst/>
          </a:prstGeo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sz="2200" dirty="0" smtClean="0">
                <a:cs typeface="B Nazanin" panose="00000400000000000000" pitchFamily="2" charset="-78"/>
              </a:rPr>
              <a:t>حداکثر فاصله قسمت فوقانی از زمین</a:t>
            </a: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200" dirty="0" smtClean="0">
                <a:cs typeface="B Nazanin" panose="00000400000000000000" pitchFamily="2" charset="-78"/>
              </a:rPr>
              <a:t>حداقل فاصله زیر خاموش‌کننده تا زمین نباید کمتر از 10 سانتیمتر باشد</a:t>
            </a: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طبقه بندی حریق ها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780928"/>
            <a:ext cx="2232248" cy="65066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اهمیت گروه </a:t>
            </a:r>
            <a:r>
              <a:rPr lang="en-US" sz="2000" dirty="0" smtClean="0">
                <a:cs typeface="B Nazanin" pitchFamily="2" charset="-78"/>
              </a:rPr>
              <a:t>A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645024"/>
            <a:ext cx="2232248" cy="65066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جانمایی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509120"/>
            <a:ext cx="2232248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نصب</a:t>
            </a:r>
            <a:endParaRPr lang="en-US" sz="2000" b="1" dirty="0">
              <a:cs typeface="B Nazanin" pitchFamily="2" charset="-78"/>
            </a:endParaRPr>
          </a:p>
        </p:txBody>
      </p:sp>
      <p:pic>
        <p:nvPicPr>
          <p:cNvPr id="9" name="Picture 8" descr="D:\Nikbakht\Projects\Zavabete etfa\ertefa khamoosh konand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2348466"/>
            <a:ext cx="5040560" cy="2484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92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خاموش کننده های دستی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00808"/>
            <a:ext cx="5688632" cy="4610112"/>
          </a:xfrm>
          <a:prstGeom prst="rect">
            <a:avLst/>
          </a:prstGeom>
        </p:spPr>
        <p:txBody>
          <a:bodyPr/>
          <a:lstStyle/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طبقه بندی حریق ها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780928"/>
            <a:ext cx="2232248" cy="65066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اهمیت گروه </a:t>
            </a:r>
            <a:r>
              <a:rPr lang="en-US" sz="2000" dirty="0" smtClean="0">
                <a:cs typeface="B Nazanin" pitchFamily="2" charset="-78"/>
              </a:rPr>
              <a:t>A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645024"/>
            <a:ext cx="2232248" cy="65066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جانمایی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509120"/>
            <a:ext cx="2232248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نصب</a:t>
            </a:r>
            <a:endParaRPr lang="en-US" sz="2000" b="1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2564906"/>
            <a:ext cx="4224467" cy="3168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3"/>
            <a:ext cx="1683648" cy="24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33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نکات مهم طراحی 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/>
            <a:r>
              <a:rPr lang="fa-IR" sz="2400" dirty="0" smtClean="0">
                <a:cs typeface="B Nazanin" pitchFamily="2" charset="-78"/>
              </a:rPr>
              <a:t>همواره در همه جا در دسترس</a:t>
            </a:r>
          </a:p>
          <a:p>
            <a:pPr algn="just" rtl="1"/>
            <a:r>
              <a:rPr lang="fa-IR" sz="2400" dirty="0" smtClean="0">
                <a:cs typeface="B Nazanin" pitchFamily="2" charset="-78"/>
              </a:rPr>
              <a:t>نوع خاموش کننده مناسب</a:t>
            </a:r>
          </a:p>
          <a:p>
            <a:pPr algn="just" rtl="1"/>
            <a:r>
              <a:rPr lang="fa-IR" sz="2400" dirty="0" smtClean="0">
                <a:cs typeface="B Nazanin" pitchFamily="2" charset="-78"/>
              </a:rPr>
              <a:t>تعداد خاموش کننده کافی</a:t>
            </a:r>
          </a:p>
          <a:p>
            <a:pPr algn="just" rtl="1"/>
            <a:r>
              <a:rPr lang="fa-IR" sz="2400" dirty="0" smtClean="0">
                <a:cs typeface="B Nazanin" pitchFamily="2" charset="-78"/>
              </a:rPr>
              <a:t>شرایط نصب صحیح</a:t>
            </a:r>
          </a:p>
          <a:p>
            <a:pPr algn="just" rtl="1"/>
            <a:r>
              <a:rPr lang="fa-IR" sz="2400" dirty="0" smtClean="0">
                <a:cs typeface="B Nazanin" pitchFamily="2" charset="-78"/>
              </a:rPr>
              <a:t>سرویس و نگهداری مناسب </a:t>
            </a:r>
          </a:p>
          <a:p>
            <a:pPr marL="0" indent="0" algn="just" rtl="1"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9" y="2325788"/>
            <a:ext cx="5231482" cy="28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207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نکته مهم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785926"/>
            <a:ext cx="8382000" cy="4610112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2800" dirty="0" smtClean="0">
                <a:cs typeface="B Nazanin" pitchFamily="2" charset="-78"/>
              </a:rPr>
              <a:t>رعایت مفاد این ضوابط، برای کلیه ساختمان هایی که دستورالعمل ایمنی آنها بعد از </a:t>
            </a:r>
            <a:r>
              <a:rPr lang="fa-IR" sz="2800" b="1" dirty="0" smtClean="0">
                <a:solidFill>
                  <a:srgbClr val="FF0000"/>
                </a:solidFill>
                <a:cs typeface="B Nazanin" pitchFamily="2" charset="-78"/>
              </a:rPr>
              <a:t>دی ماه سال 1394 </a:t>
            </a:r>
            <a:r>
              <a:rPr lang="fa-IR" sz="2800" dirty="0" smtClean="0">
                <a:cs typeface="B Nazanin" pitchFamily="2" charset="-78"/>
              </a:rPr>
              <a:t>صادر شده است، الزامی است. </a:t>
            </a: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9636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خاموش کننده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آیا در تمامی فضاها خاموش کننده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نوع</a:t>
            </a:r>
            <a:r>
              <a:rPr lang="en-US" sz="2400" dirty="0" smtClean="0">
                <a:solidFill>
                  <a:srgbClr val="0070C0"/>
                </a:solidFill>
                <a:cs typeface="B Nazanin" pitchFamily="2" charset="-78"/>
              </a:rPr>
              <a:t> A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نصب شده است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</a:t>
            </a:r>
          </a:p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با توجه به تجهیزات متداول موجود در ساختمان ها، در تمامی نقاط باید در دسترس باشد</a:t>
            </a:r>
            <a:endParaRPr lang="fa-IR" sz="2400" dirty="0">
              <a:cs typeface="B Nazanin" pitchFamily="2" charset="-78"/>
            </a:endParaRPr>
          </a:p>
          <a:p>
            <a:pPr marL="344488" indent="0" algn="just" rtl="1">
              <a:buNone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51" y="2494418"/>
            <a:ext cx="2160240" cy="3982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6" t="61456" r="12974" b="29504"/>
          <a:stretch/>
        </p:blipFill>
        <p:spPr>
          <a:xfrm>
            <a:off x="5134879" y="3808648"/>
            <a:ext cx="2533464" cy="8444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7784" y="4941168"/>
            <a:ext cx="1008112" cy="3600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18544" y="4038600"/>
            <a:ext cx="1512168" cy="10825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134904" y="3782380"/>
            <a:ext cx="2533440" cy="942764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06537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خاموش کننده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1" y="2636912"/>
            <a:ext cx="3850613" cy="354158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آیا در تمامی فضاها خاموش کننده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نوع</a:t>
            </a:r>
            <a:r>
              <a:rPr lang="en-US" sz="2400" dirty="0" smtClean="0">
                <a:solidFill>
                  <a:srgbClr val="0070C0"/>
                </a:solidFill>
                <a:cs typeface="B Nazanin" pitchFamily="2" charset="-78"/>
              </a:rPr>
              <a:t> A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نصب شده است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</a:t>
            </a:r>
          </a:p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خاموش کننده های نوع </a:t>
            </a:r>
            <a:r>
              <a:rPr lang="en-US" sz="2400" dirty="0" smtClean="0">
                <a:cs typeface="B Nazanin" pitchFamily="2" charset="-78"/>
              </a:rPr>
              <a:t>BC</a:t>
            </a:r>
            <a:r>
              <a:rPr lang="fa-IR" sz="2400" dirty="0" smtClean="0">
                <a:cs typeface="B Nazanin" pitchFamily="2" charset="-78"/>
              </a:rPr>
              <a:t> به تنهایی کفایت نمی کند !</a:t>
            </a:r>
            <a:endParaRPr lang="fa-IR" sz="2400" dirty="0">
              <a:cs typeface="B Nazanin" pitchFamily="2" charset="-78"/>
            </a:endParaRPr>
          </a:p>
          <a:p>
            <a:pPr marL="344488" indent="0" algn="just" rtl="1">
              <a:buNone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7027" y="4293096"/>
            <a:ext cx="529117" cy="828092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466144" y="4038600"/>
            <a:ext cx="1664568" cy="71281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134904" y="3058107"/>
            <a:ext cx="1525328" cy="1903623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0" t="46764" r="27069" b="34937"/>
          <a:stretch/>
        </p:blipFill>
        <p:spPr>
          <a:xfrm>
            <a:off x="5148596" y="3078671"/>
            <a:ext cx="1464602" cy="18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248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خاموش کننده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در تمامی فضاهایی که نیاز به خاموش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کننده</a:t>
            </a:r>
            <a:r>
              <a:rPr lang="en-US" sz="2400" dirty="0" smtClean="0">
                <a:solidFill>
                  <a:srgbClr val="0070C0"/>
                </a:solidFill>
                <a:cs typeface="B Nazanin" pitchFamily="2" charset="-78"/>
              </a:rPr>
              <a:t>B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 و </a:t>
            </a:r>
            <a:r>
              <a:rPr lang="en-US" sz="2400" dirty="0" smtClean="0">
                <a:solidFill>
                  <a:srgbClr val="0070C0"/>
                </a:solidFill>
                <a:cs typeface="B Nazanin" pitchFamily="2" charset="-78"/>
              </a:rPr>
              <a:t>C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 است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، خاموش کننده مناسب نصب شده است؟</a:t>
            </a:r>
          </a:p>
          <a:p>
            <a:pPr marL="344488" indent="0" algn="just" rtl="1">
              <a:buNone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0888"/>
            <a:ext cx="3672408" cy="3672408"/>
          </a:xfrm>
          <a:prstGeom prst="rect">
            <a:avLst/>
          </a:prstGeom>
        </p:spPr>
      </p:pic>
      <p:sp>
        <p:nvSpPr>
          <p:cNvPr id="6" name="Plus 5"/>
          <p:cNvSpPr/>
          <p:nvPr/>
        </p:nvSpPr>
        <p:spPr>
          <a:xfrm>
            <a:off x="4355976" y="3753036"/>
            <a:ext cx="1080120" cy="100811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55" y="2338521"/>
            <a:ext cx="4171956" cy="383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984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خاموش کننده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استفاده از خاموش کننده واحد چند منظوره ارجحیت دارد</a:t>
            </a:r>
            <a:endParaRPr lang="fa-IR" sz="2400" dirty="0">
              <a:cs typeface="B Nazanin" pitchFamily="2" charset="-78"/>
            </a:endParaRPr>
          </a:p>
          <a:p>
            <a:pPr marL="344488" indent="0" algn="just" rtl="1">
              <a:buNone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51" y="2494418"/>
            <a:ext cx="2160240" cy="3982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6" t="61456" r="12974" b="29504"/>
          <a:stretch/>
        </p:blipFill>
        <p:spPr>
          <a:xfrm>
            <a:off x="5134879" y="3808648"/>
            <a:ext cx="2533464" cy="8444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7784" y="4941168"/>
            <a:ext cx="1008112" cy="3600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18544" y="4038600"/>
            <a:ext cx="1512168" cy="10825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134904" y="3782380"/>
            <a:ext cx="2533440" cy="942764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70606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خاموش کننده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تعداد خاموش کننده های نصب شده در فضاهای مختلف مناسب است؟</a:t>
            </a:r>
          </a:p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پس از جمع بندی نهایی و با توجه به تعداد خاموش کننده های قسمت های مختلف مشخص می شود. </a:t>
            </a:r>
          </a:p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در تمامی طبقات باید </a:t>
            </a:r>
            <a:r>
              <a:rPr lang="fa-IR" sz="2400" b="1" dirty="0" smtClean="0">
                <a:solidFill>
                  <a:srgbClr val="FF0000"/>
                </a:solidFill>
                <a:cs typeface="B Nazanin" pitchFamily="2" charset="-78"/>
              </a:rPr>
              <a:t>حداقل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fa-IR" sz="2400" b="1" dirty="0" smtClean="0">
                <a:solidFill>
                  <a:srgbClr val="FF0000"/>
                </a:solidFill>
                <a:cs typeface="B Nazanin" pitchFamily="2" charset="-78"/>
              </a:rPr>
              <a:t>یک</a:t>
            </a:r>
            <a:r>
              <a:rPr lang="fa-IR" sz="2400" dirty="0" smtClean="0">
                <a:cs typeface="B Nazanin" pitchFamily="2" charset="-78"/>
              </a:rPr>
              <a:t> خاموش کننده نصب شود.</a:t>
            </a: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02174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خاموش کننده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07" y="1524000"/>
            <a:ext cx="8461011" cy="43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580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خاموش کننده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/>
            <a:r>
              <a:rPr lang="fa-IR" sz="2400" dirty="0" smtClean="0">
                <a:cs typeface="B Nazanin" pitchFamily="2" charset="-78"/>
              </a:rPr>
              <a:t>حداکثر فاصله دسترسی</a:t>
            </a:r>
            <a:endParaRPr lang="fa-IR" sz="2400" dirty="0">
              <a:cs typeface="B Nazanin" pitchFamily="2" charset="-78"/>
            </a:endParaRPr>
          </a:p>
          <a:p>
            <a:pPr marL="344488" indent="0" algn="just" rtl="1">
              <a:buNone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/>
          <a:stretch/>
        </p:blipFill>
        <p:spPr>
          <a:xfrm>
            <a:off x="1979712" y="2043998"/>
            <a:ext cx="5184576" cy="428060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580112" y="1988840"/>
            <a:ext cx="231626" cy="23162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450519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خاموش کننده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/>
            <a:r>
              <a:rPr lang="fa-IR" sz="2400" dirty="0" smtClean="0">
                <a:cs typeface="B Nazanin" pitchFamily="2" charset="-78"/>
              </a:rPr>
              <a:t>حداکثر فاصله دسترسی</a:t>
            </a:r>
            <a:endParaRPr lang="fa-IR" sz="2400" dirty="0">
              <a:cs typeface="B Nazanin" pitchFamily="2" charset="-78"/>
            </a:endParaRPr>
          </a:p>
          <a:p>
            <a:pPr marL="344488" indent="0" algn="just" rtl="1">
              <a:buNone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70" y="2276872"/>
            <a:ext cx="8241060" cy="747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06" y="3273562"/>
            <a:ext cx="8211023" cy="109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291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خاموش کننده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در تصرفات </a:t>
            </a:r>
            <a:r>
              <a:rPr lang="fa-IR" sz="2400" dirty="0">
                <a:solidFill>
                  <a:srgbClr val="FF0000"/>
                </a:solidFill>
                <a:cs typeface="B Nazanin" pitchFamily="2" charset="-78"/>
              </a:rPr>
              <a:t>اداری و مسکونی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به ازای هر 2 واحد، یک خاموش کننده 6 کیلویی پودر نصب شده است؟</a:t>
            </a:r>
          </a:p>
          <a:p>
            <a:pPr algn="just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آیا حداکثر مسافت دسترسی به خاموش کننده در تصرفات اداری و مسکونی مناسب است؟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(حداکثر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23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متر)</a:t>
            </a: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just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آیا در </a:t>
            </a:r>
            <a:r>
              <a:rPr lang="fa-IR" sz="2400" dirty="0">
                <a:solidFill>
                  <a:srgbClr val="FF0000"/>
                </a:solidFill>
                <a:cs typeface="B Nazanin" pitchFamily="2" charset="-78"/>
              </a:rPr>
              <a:t>پارکینگ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 ها حداقل 2 خاموش کننده 6 کیلویی پودر نصب شده است؟</a:t>
            </a:r>
          </a:p>
          <a:p>
            <a:pPr algn="just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آیا حداکثر مسافت دسترسی به خاموش کننده در پارکینگ ها مناسب است؟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(حداکثر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15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متر)</a:t>
            </a:r>
          </a:p>
          <a:p>
            <a:pPr algn="just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آیا در تصرفات </a:t>
            </a:r>
            <a:r>
              <a:rPr lang="fa-IR" sz="2400" dirty="0">
                <a:solidFill>
                  <a:srgbClr val="FF0000"/>
                </a:solidFill>
                <a:cs typeface="B Nazanin" pitchFamily="2" charset="-78"/>
              </a:rPr>
              <a:t>تجاری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 به ازای هر واحد، یک خاموش کننده 6 کیلویی پودری نصب شده است؟</a:t>
            </a:r>
          </a:p>
          <a:p>
            <a:pPr algn="just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آیا حداکثر مسافت دسترسی به خاموش کننده در تصرفات تجاری مناسب است؟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(حداکثر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15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متر)</a:t>
            </a: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45156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خاموش کننده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در کنار هر تابلو برق حداقل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یک دستگاه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خاموش کننده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مناسب نصب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شده است؟</a:t>
            </a: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" y="2033587"/>
            <a:ext cx="3970784" cy="4179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03190"/>
            <a:ext cx="3702334" cy="25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107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ساختار آیین نامه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785926"/>
            <a:ext cx="8382000" cy="4610112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48264" y="1916832"/>
            <a:ext cx="1368152" cy="187220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فصل 1</a:t>
            </a: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تعاریف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144" y="1930219"/>
            <a:ext cx="972303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2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5544" y="1930219"/>
            <a:ext cx="1798585" cy="187220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3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خاموش کننده ها</a:t>
            </a: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435" y="1930219"/>
            <a:ext cx="2954114" cy="187220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4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سیستم های اسپرینکلر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8143" y="3951237"/>
            <a:ext cx="2448273" cy="18722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5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لوله های ایستاده وجعبه ها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5856" y="3946720"/>
            <a:ext cx="2448273" cy="18722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6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پمپ ها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435" y="3946720"/>
            <a:ext cx="2283407" cy="18722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7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مخازن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8226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خاموش کننده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آیا محل نصب خاموش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کننده ها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قابل رویت و دسترسی است؟ </a:t>
            </a: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276872"/>
            <a:ext cx="396044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2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خاموش کننده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4599" y="1524000"/>
            <a:ext cx="8382000" cy="4876800"/>
          </a:xfrm>
          <a:prstGeom prst="rect">
            <a:avLst/>
          </a:prstGeom>
        </p:spPr>
        <p:txBody>
          <a:bodyPr/>
          <a:lstStyle/>
          <a:p>
            <a:pPr algn="just" rtl="1"/>
            <a:r>
              <a:rPr lang="fa-IR" sz="2400" dirty="0" smtClean="0">
                <a:cs typeface="B Nazanin" pitchFamily="2" charset="-78"/>
              </a:rPr>
              <a:t>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تمامی خاموش کننده ها دارای نشان استاندارد ملی یا تأییدیه معتبر هستند؟</a:t>
            </a: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71" y="2636912"/>
            <a:ext cx="3389461" cy="22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476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خاموش کننده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4599" y="1524000"/>
            <a:ext cx="8382000" cy="4876800"/>
          </a:xfrm>
          <a:prstGeom prst="rect">
            <a:avLst/>
          </a:prstGeom>
        </p:spPr>
        <p:txBody>
          <a:bodyPr/>
          <a:lstStyle/>
          <a:p>
            <a:pPr marL="344488" indent="-344488" algn="just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تمامی خاموش کننده ها دارای برگه تاریخ بازرسی، شارژ قبلی و تاریخ شارژ مجدد می باشند؟</a:t>
            </a: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190725"/>
            <a:ext cx="3024336" cy="40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630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خاموش کننده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44599" y="15240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indent="-344488" algn="just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حفاظت های لازم برای جلوگیری از آسیب های فیزیکی خاموش کننده ها در نظر گرفته شده است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</a:t>
            </a:r>
          </a:p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خاموش کننده باید در مقابل عوامل جوی و آسیب های فیزیکی حفاظت شده باشد</a:t>
            </a:r>
            <a:endParaRPr lang="fa-IR" sz="2400" dirty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40968"/>
            <a:ext cx="4138506" cy="255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758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خاموش کننده ها)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حداقل یک دستگاه خاموش کننده چرخ دار 25 کیلویی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پودری و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خاموش کننده 6 کیلویی دی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اکسید کربن در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مجاورت درب موتورخانه در نظر گرفته شده است؟</a:t>
            </a: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46" y="2564904"/>
            <a:ext cx="3055110" cy="3697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/>
          <a:stretch/>
        </p:blipFill>
        <p:spPr>
          <a:xfrm>
            <a:off x="457097" y="2764529"/>
            <a:ext cx="5207592" cy="32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889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785926"/>
            <a:ext cx="8382000" cy="4610112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48264" y="1916832"/>
            <a:ext cx="1368152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فصل 1</a:t>
            </a: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تعاریف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144" y="1930219"/>
            <a:ext cx="97230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2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5544" y="1930219"/>
            <a:ext cx="1798585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3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خاموش کننده ها</a:t>
            </a: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435" y="1930219"/>
            <a:ext cx="2954114" cy="187220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4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سیستم های اسپرینکلر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8143" y="3951237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5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لوله های ایستاده وجعبه ها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5856" y="3946720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6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پمپ ها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435" y="3946720"/>
            <a:ext cx="2283407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7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مخازن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70" y="2689170"/>
            <a:ext cx="1574207" cy="113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24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اسپرینکلر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00808"/>
            <a:ext cx="5688632" cy="4610112"/>
          </a:xfrm>
          <a:prstGeom prst="rect">
            <a:avLst/>
          </a:prstGeom>
        </p:spPr>
        <p:txBody>
          <a:bodyPr/>
          <a:lstStyle/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اهمیت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فواصل و </a:t>
            </a:r>
            <a:r>
              <a:rPr lang="fa-IR" sz="2000" dirty="0" smtClean="0">
                <a:cs typeface="B Nazanin" pitchFamily="2" charset="-78"/>
              </a:rPr>
              <a:t>پوشش­دهی </a:t>
            </a:r>
            <a:r>
              <a:rPr lang="fa-IR" sz="2000" dirty="0">
                <a:cs typeface="B Nazanin" pitchFamily="2" charset="-78"/>
              </a:rPr>
              <a:t>مجاز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ناحیه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دبی مورد نیاز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محاسبات هیدرولیکی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7544" y="1844824"/>
            <a:ext cx="5573688" cy="4760191"/>
          </a:xfrm>
          <a:prstGeom prst="rect">
            <a:avLst/>
          </a:prstGeom>
        </p:spPr>
        <p:txBody>
          <a:bodyPr/>
          <a:lstStyle/>
          <a:p>
            <a:pPr lvl="0" algn="just" rtl="1">
              <a:spcBef>
                <a:spcPct val="20000"/>
              </a:spcBef>
              <a:defRPr/>
            </a:pPr>
            <a:r>
              <a:rPr lang="fa-IR" sz="2200" b="1" dirty="0">
                <a:cs typeface="B Nazanin" pitchFamily="2" charset="-78"/>
              </a:rPr>
              <a:t>بر اساس </a:t>
            </a:r>
            <a:r>
              <a:rPr lang="fa-IR" sz="2200" b="1" dirty="0" smtClean="0">
                <a:cs typeface="B Nazanin" pitchFamily="2" charset="-78"/>
              </a:rPr>
              <a:t>گزارش </a:t>
            </a:r>
            <a:r>
              <a:rPr lang="en-US" sz="2200" b="1" dirty="0" smtClean="0">
                <a:cs typeface="B Nazanin" pitchFamily="2" charset="-78"/>
              </a:rPr>
              <a:t>NFPA</a:t>
            </a:r>
            <a:r>
              <a:rPr lang="fa-IR" sz="2200" b="1" dirty="0" smtClean="0">
                <a:cs typeface="B Nazanin" pitchFamily="2" charset="-78"/>
              </a:rPr>
              <a:t>، سال انتشار 2013 </a:t>
            </a:r>
          </a:p>
          <a:p>
            <a:pPr lvl="0" algn="just" rtl="1">
              <a:spcBef>
                <a:spcPct val="20000"/>
              </a:spcBef>
              <a:defRPr/>
            </a:pPr>
            <a:r>
              <a:rPr lang="fa-IR" sz="2200" dirty="0" smtClean="0">
                <a:cs typeface="B Nazanin" pitchFamily="2" charset="-78"/>
              </a:rPr>
              <a:t>در حوادث سال های 2007 تا 2011 </a:t>
            </a:r>
            <a:r>
              <a:rPr kumimoji="0" lang="fa-IR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 Nazanin" pitchFamily="2" charset="-78"/>
              </a:rPr>
              <a:t>در اثر استفاده از سیستم اسپرینکلر با لوله تر:</a:t>
            </a:r>
          </a:p>
          <a:p>
            <a:pPr lvl="0" algn="just" rtl="1">
              <a:spcBef>
                <a:spcPct val="20000"/>
              </a:spcBef>
              <a:defRPr/>
            </a:pPr>
            <a:endParaRPr lang="fa-IR" sz="2200" dirty="0">
              <a:cs typeface="B Nazanin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a-I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B Nazanin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a-I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B Nazanin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a-I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B Nazanin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a-IR" sz="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B Nazanin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a-I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 Nazanin" pitchFamily="2" charset="-78"/>
              </a:rPr>
              <a:t>در </a:t>
            </a:r>
            <a:r>
              <a:rPr kumimoji="0" lang="fa-I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B Nazanin" pitchFamily="2" charset="-78"/>
              </a:rPr>
              <a:t>91%</a:t>
            </a:r>
            <a:r>
              <a:rPr kumimoji="0" lang="fa-I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B Nazanin" pitchFamily="2" charset="-78"/>
              </a:rPr>
              <a:t> </a:t>
            </a:r>
            <a:r>
              <a:rPr kumimoji="0" lang="fa-I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 Nazanin" pitchFamily="2" charset="-78"/>
              </a:rPr>
              <a:t>از حریق ها اسپرینکلر عمل کرده است.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6666" y="3291824"/>
            <a:ext cx="2362200" cy="100127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200" b="1" dirty="0" smtClean="0">
                <a:solidFill>
                  <a:schemeClr val="tx1"/>
                </a:solidFill>
                <a:cs typeface="B Nazanin" pitchFamily="2" charset="-78"/>
              </a:rPr>
              <a:t>82% </a:t>
            </a:r>
          </a:p>
          <a:p>
            <a:pPr algn="ctr"/>
            <a:r>
              <a:rPr lang="fa-IR" sz="2200" dirty="0" smtClean="0">
                <a:solidFill>
                  <a:schemeClr val="tx1"/>
                </a:solidFill>
                <a:cs typeface="B Nazanin" pitchFamily="2" charset="-78"/>
              </a:rPr>
              <a:t>کاهش تلفات جانی</a:t>
            </a:r>
            <a:endParaRPr lang="en-US" sz="22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82880" y="3291824"/>
            <a:ext cx="2499191" cy="100127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200" b="1" dirty="0" smtClean="0">
                <a:solidFill>
                  <a:schemeClr val="tx1"/>
                </a:solidFill>
                <a:cs typeface="B Nazanin" pitchFamily="2" charset="-78"/>
              </a:rPr>
              <a:t>68% </a:t>
            </a:r>
          </a:p>
          <a:p>
            <a:pPr algn="ctr"/>
            <a:r>
              <a:rPr lang="fa-IR" sz="2200" dirty="0" smtClean="0">
                <a:solidFill>
                  <a:schemeClr val="tx1"/>
                </a:solidFill>
                <a:cs typeface="B Nazanin" pitchFamily="2" charset="-78"/>
              </a:rPr>
              <a:t>کاهش خسارات مالی</a:t>
            </a:r>
            <a:endParaRPr lang="en-US" sz="2200" dirty="0">
              <a:solidFill>
                <a:schemeClr val="tx1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0471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اسپرینکلر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00808"/>
            <a:ext cx="5688632" cy="4610112"/>
          </a:xfrm>
          <a:prstGeom prst="rect">
            <a:avLst/>
          </a:prstGeom>
        </p:spPr>
        <p:txBody>
          <a:bodyPr/>
          <a:lstStyle/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اهمیت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فواصل و پوشش­دهی مجاز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ناحیه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دبی مورد نیاز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محاسبات هیدرولیکی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7544" y="1844824"/>
            <a:ext cx="5573688" cy="4760191"/>
          </a:xfrm>
          <a:prstGeom prst="rect">
            <a:avLst/>
          </a:prstGeom>
        </p:spPr>
        <p:txBody>
          <a:bodyPr/>
          <a:lstStyle/>
          <a:p>
            <a:pPr lvl="0" algn="just" rtl="1">
              <a:spcBef>
                <a:spcPct val="20000"/>
              </a:spcBef>
              <a:defRPr/>
            </a:pPr>
            <a:r>
              <a:rPr lang="fa-IR" sz="2200" b="1" dirty="0">
                <a:cs typeface="B Nazanin" pitchFamily="2" charset="-78"/>
              </a:rPr>
              <a:t>بر اساس </a:t>
            </a:r>
            <a:r>
              <a:rPr lang="fa-IR" sz="2200" b="1" dirty="0" smtClean="0">
                <a:cs typeface="B Nazanin" pitchFamily="2" charset="-78"/>
              </a:rPr>
              <a:t>گزارش </a:t>
            </a:r>
            <a:r>
              <a:rPr lang="en-US" sz="2200" b="1" dirty="0" smtClean="0">
                <a:cs typeface="B Nazanin" pitchFamily="2" charset="-78"/>
              </a:rPr>
              <a:t>NFPA</a:t>
            </a:r>
            <a:r>
              <a:rPr lang="fa-IR" sz="2200" b="1" dirty="0" smtClean="0">
                <a:cs typeface="B Nazanin" pitchFamily="2" charset="-78"/>
              </a:rPr>
              <a:t>، سال انتشار 2013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a-I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 Nazanin" pitchFamily="2" charset="-78"/>
              </a:rPr>
              <a:t> علت عمل نکردن اسپرینکلر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B Nazanin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a-IR" sz="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B Nazanin" pitchFamily="2" charset="-78"/>
            </a:endParaRP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 Nazanin" pitchFamily="2" charset="-78"/>
              </a:rPr>
              <a:t>64% خاموش بودن سیستم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 Nazanin" pitchFamily="2" charset="-78"/>
              </a:rPr>
              <a:t>17% دخالت دستی منجر به نقص سیستم 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 Nazanin" pitchFamily="2" charset="-78"/>
              </a:rPr>
              <a:t>6% عدم نظارت دوره ای و تعمیرات و نگهداری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 Nazanin" pitchFamily="2" charset="-78"/>
              </a:rPr>
              <a:t>5% سیستم غیر مناسب با توجه به تصرف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 Nazanin" pitchFamily="2" charset="-78"/>
              </a:rPr>
              <a:t>7% خراب بودن اسپرینکلر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a-I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B Nazanin" pitchFamily="2" charset="-78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548243"/>
              </p:ext>
            </p:extLst>
          </p:nvPr>
        </p:nvGraphicFramePr>
        <p:xfrm>
          <a:off x="-684584" y="4125145"/>
          <a:ext cx="62198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54990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اسپرینکلر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00808"/>
            <a:ext cx="5688632" cy="4610112"/>
          </a:xfrm>
          <a:prstGeom prst="rect">
            <a:avLst/>
          </a:prstGeom>
        </p:spPr>
        <p:txBody>
          <a:bodyPr/>
          <a:lstStyle/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اهمیت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فواصل و پوشش­دهی مجاز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ناحیه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دبی مورد نیاز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محاسبات هیدرولیکی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42910" y="1772816"/>
            <a:ext cx="5292406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Font typeface="Arial" pitchFamily="34" charset="0"/>
              <a:buNone/>
            </a:pPr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بیشترین</a:t>
            </a:r>
            <a:r>
              <a:rPr lang="fa-IR" sz="2200" dirty="0" smtClean="0">
                <a:solidFill>
                  <a:srgbClr val="FF0000"/>
                </a:solidFill>
                <a:cs typeface="B Nazanin" pitchFamily="2" charset="-78"/>
              </a:rPr>
              <a:t> </a:t>
            </a:r>
            <a:r>
              <a:rPr lang="fa-IR" sz="2200" dirty="0" smtClean="0">
                <a:cs typeface="B Nazanin" pitchFamily="2" charset="-78"/>
              </a:rPr>
              <a:t>و </a:t>
            </a:r>
            <a:r>
              <a:rPr lang="fa-IR" sz="2200" b="1" dirty="0" smtClean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کمترین</a:t>
            </a:r>
            <a:r>
              <a:rPr lang="fa-IR" sz="2200" dirty="0" smtClean="0">
                <a:cs typeface="B Nazanin" pitchFamily="2" charset="-78"/>
              </a:rPr>
              <a:t> مقدار فاصله مجاز</a:t>
            </a:r>
          </a:p>
          <a:p>
            <a:pPr marL="0" indent="0" algn="just" rtl="1">
              <a:buFont typeface="Arial" pitchFamily="34" charset="0"/>
              <a:buNone/>
            </a:pPr>
            <a:endParaRPr lang="fa-IR" sz="3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r>
              <a:rPr lang="fa-IR" sz="2200" dirty="0" smtClean="0">
                <a:cs typeface="B Nazanin" pitchFamily="2" charset="-78"/>
              </a:rPr>
              <a:t>مثال برای اسپرینکلرهای استاندارد رو به بالا و آویزان</a:t>
            </a:r>
          </a:p>
          <a:p>
            <a:pPr marL="0" indent="0" algn="just" rtl="1">
              <a:buFont typeface="Arial" pitchFamily="34" charset="0"/>
              <a:buNone/>
            </a:pPr>
            <a:r>
              <a:rPr lang="fa-IR" sz="2200" dirty="0" smtClean="0">
                <a:cs typeface="B Nazanin" pitchFamily="2" charset="-78"/>
              </a:rPr>
              <a:t> در ناحیه خطر متوسط</a:t>
            </a: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en-US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en-US" sz="2800" dirty="0" smtClean="0"/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43608" y="3068960"/>
            <a:ext cx="4762859" cy="3149672"/>
            <a:chOff x="1115988" y="3087640"/>
            <a:chExt cx="4762859" cy="3149672"/>
          </a:xfrm>
        </p:grpSpPr>
        <p:grpSp>
          <p:nvGrpSpPr>
            <p:cNvPr id="12" name="Group 11"/>
            <p:cNvGrpSpPr/>
            <p:nvPr/>
          </p:nvGrpSpPr>
          <p:grpSpPr>
            <a:xfrm>
              <a:off x="1115988" y="3557476"/>
              <a:ext cx="2176760" cy="288032"/>
              <a:chOff x="2539256" y="3640832"/>
              <a:chExt cx="2176760" cy="288032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2539256" y="3640832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427984" y="3640832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>
                <a:stCxn id="13" idx="6"/>
                <a:endCxn id="14" idx="2"/>
              </p:cNvCxnSpPr>
              <p:nvPr/>
            </p:nvCxnSpPr>
            <p:spPr>
              <a:xfrm>
                <a:off x="2827288" y="3784848"/>
                <a:ext cx="1600696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4088334" y="3557476"/>
              <a:ext cx="1479052" cy="288032"/>
              <a:chOff x="5259536" y="3640832"/>
              <a:chExt cx="1479052" cy="2880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5259536" y="3640832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450556" y="3640832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stCxn id="17" idx="6"/>
                <a:endCxn id="18" idx="2"/>
              </p:cNvCxnSpPr>
              <p:nvPr/>
            </p:nvCxnSpPr>
            <p:spPr>
              <a:xfrm>
                <a:off x="5547568" y="3784848"/>
                <a:ext cx="902988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1304380" y="5013176"/>
              <a:ext cx="1927324" cy="1224136"/>
              <a:chOff x="1381324" y="4367572"/>
              <a:chExt cx="1927324" cy="1224136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3020616" y="4835624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Arrow Connector 21"/>
              <p:cNvCxnSpPr>
                <a:endCxn id="21" idx="2"/>
              </p:cNvCxnSpPr>
              <p:nvPr/>
            </p:nvCxnSpPr>
            <p:spPr>
              <a:xfrm>
                <a:off x="1419920" y="4979640"/>
                <a:ext cx="1600696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381324" y="4367572"/>
                <a:ext cx="0" cy="1224136"/>
              </a:xfrm>
              <a:prstGeom prst="line">
                <a:avLst/>
              </a:prstGeom>
              <a:ln w="114300" cmpd="dbl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4232350" y="5013176"/>
              <a:ext cx="1220688" cy="1224136"/>
              <a:chOff x="4088334" y="4368812"/>
              <a:chExt cx="1220688" cy="1224136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5020990" y="4836864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25"/>
              <p:cNvCxnSpPr>
                <a:endCxn id="25" idx="2"/>
              </p:cNvCxnSpPr>
              <p:nvPr/>
            </p:nvCxnSpPr>
            <p:spPr>
              <a:xfrm>
                <a:off x="4126930" y="4980880"/>
                <a:ext cx="89406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088334" y="4368812"/>
                <a:ext cx="0" cy="1224136"/>
              </a:xfrm>
              <a:prstGeom prst="line">
                <a:avLst/>
              </a:prstGeom>
              <a:ln w="114300" cmpd="dbl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1176958" y="3087641"/>
                  <a:ext cx="210197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M</m:t>
                        </m:r>
                        <m: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𝑎𝑥</m:t>
                        </m:r>
                        <m: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=</m:t>
                        </m:r>
                        <m: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4</m:t>
                        </m:r>
                        <m: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.</m:t>
                        </m:r>
                        <m: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6</m:t>
                        </m:r>
                        <m: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 </m:t>
                        </m:r>
                        <m: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𝑚</m:t>
                        </m:r>
                      </m:oMath>
                    </m:oMathPara>
                  </a14:m>
                  <a:endParaRPr lang="fa-IR" sz="2200" b="1" dirty="0">
                    <a:cs typeface="B Nazanin" pitchFamily="2" charset="-78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6958" y="3087641"/>
                  <a:ext cx="2101974" cy="43088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3776873" y="3087640"/>
                  <a:ext cx="210197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200" i="1" dirty="0" smtClean="0">
                            <a:latin typeface="Cambria Math"/>
                            <a:cs typeface="B Nazanin" pitchFamily="2" charset="-78"/>
                          </a:rPr>
                          <m:t>M</m:t>
                        </m:r>
                        <m:r>
                          <a:rPr lang="en-US" sz="2200" b="0" i="1" dirty="0" smtClean="0">
                            <a:latin typeface="Cambria Math"/>
                            <a:cs typeface="B Nazanin" pitchFamily="2" charset="-78"/>
                          </a:rPr>
                          <m:t>𝑖𝑛</m:t>
                        </m:r>
                        <m: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=</m:t>
                        </m:r>
                        <m:r>
                          <a:rPr lang="en-US" sz="2200" b="0" i="1" dirty="0" smtClean="0">
                            <a:latin typeface="Cambria Math"/>
                            <a:cs typeface="B Nazanin" pitchFamily="2" charset="-78"/>
                          </a:rPr>
                          <m:t>1</m:t>
                        </m:r>
                        <m: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.</m:t>
                        </m:r>
                        <m:r>
                          <a:rPr lang="en-US" sz="2200" b="0" i="1" dirty="0" smtClean="0">
                            <a:latin typeface="Cambria Math"/>
                            <a:cs typeface="B Nazanin" pitchFamily="2" charset="-78"/>
                          </a:rPr>
                          <m:t>8</m:t>
                        </m:r>
                        <m: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 </m:t>
                        </m:r>
                        <m: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𝑚</m:t>
                        </m:r>
                      </m:oMath>
                    </m:oMathPara>
                  </a14:m>
                  <a:endParaRPr lang="fa-IR" sz="2200" b="1" dirty="0">
                    <a:cs typeface="B Nazanin" pitchFamily="2" charset="-78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6873" y="3087640"/>
                  <a:ext cx="2101974" cy="43088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3776873" y="4570085"/>
                  <a:ext cx="210197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200" i="1" dirty="0" smtClean="0">
                            <a:latin typeface="Cambria Math"/>
                            <a:cs typeface="B Nazanin" pitchFamily="2" charset="-78"/>
                          </a:rPr>
                          <m:t>M</m:t>
                        </m:r>
                        <m:r>
                          <a:rPr lang="en-US" sz="2200" b="0" i="1" dirty="0" smtClean="0">
                            <a:latin typeface="Cambria Math"/>
                            <a:cs typeface="B Nazanin" pitchFamily="2" charset="-78"/>
                          </a:rPr>
                          <m:t>𝑖𝑛</m:t>
                        </m:r>
                        <m: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=</m:t>
                        </m:r>
                        <m:r>
                          <a:rPr lang="en-US" sz="2200" b="0" i="1" dirty="0" smtClean="0">
                            <a:latin typeface="Cambria Math"/>
                            <a:cs typeface="B Nazanin" pitchFamily="2" charset="-78"/>
                          </a:rPr>
                          <m:t>102</m:t>
                        </m:r>
                        <m: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 </m:t>
                        </m:r>
                        <m:r>
                          <a:rPr lang="en-US" sz="2200" b="0" i="1" dirty="0" smtClean="0">
                            <a:latin typeface="Cambria Math"/>
                            <a:cs typeface="B Nazanin" pitchFamily="2" charset="-78"/>
                          </a:rPr>
                          <m:t>𝑚</m:t>
                        </m:r>
                        <m: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𝑚</m:t>
                        </m:r>
                      </m:oMath>
                    </m:oMathPara>
                  </a14:m>
                  <a:endParaRPr lang="fa-IR" sz="2200" b="1" dirty="0">
                    <a:cs typeface="B Nazanin" pitchFamily="2" charset="-78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6873" y="4570085"/>
                  <a:ext cx="2101974" cy="43088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1129730" y="4570084"/>
                  <a:ext cx="210197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200" i="1" dirty="0" smtClean="0">
                            <a:latin typeface="Cambria Math"/>
                            <a:cs typeface="B Nazanin" pitchFamily="2" charset="-78"/>
                          </a:rPr>
                          <m:t>M</m:t>
                        </m:r>
                        <m:r>
                          <a:rPr lang="en-US" sz="2200" i="1" dirty="0" smtClean="0">
                            <a:latin typeface="Cambria Math"/>
                            <a:cs typeface="B Nazanin" pitchFamily="2" charset="-78"/>
                          </a:rPr>
                          <m:t>𝑎𝑥</m:t>
                        </m:r>
                        <m:r>
                          <a:rPr lang="en-US" sz="2200" i="1" dirty="0" smtClean="0">
                            <a:latin typeface="Cambria Math"/>
                            <a:cs typeface="B Nazanin" pitchFamily="2" charset="-78"/>
                          </a:rPr>
                          <m:t>=</m:t>
                        </m:r>
                        <m:r>
                          <a:rPr lang="en-US" sz="2200" b="0" i="1" dirty="0" smtClean="0">
                            <a:latin typeface="Cambria Math"/>
                            <a:cs typeface="B Nazanin" pitchFamily="2" charset="-78"/>
                          </a:rPr>
                          <m:t>2</m:t>
                        </m:r>
                        <m: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.</m:t>
                        </m:r>
                        <m:r>
                          <a:rPr lang="en-US" sz="2200" b="0" i="1" dirty="0" smtClean="0">
                            <a:latin typeface="Cambria Math"/>
                            <a:cs typeface="B Nazanin" pitchFamily="2" charset="-78"/>
                          </a:rPr>
                          <m:t>3</m:t>
                        </m:r>
                        <m: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 </m:t>
                        </m:r>
                        <m:r>
                          <a:rPr lang="en-US" sz="2200" i="1" dirty="0">
                            <a:latin typeface="Cambria Math"/>
                            <a:cs typeface="B Nazanin" pitchFamily="2" charset="-78"/>
                          </a:rPr>
                          <m:t>𝑚</m:t>
                        </m:r>
                      </m:oMath>
                    </m:oMathPara>
                  </a14:m>
                  <a:endParaRPr lang="fa-IR" sz="2200" b="1" dirty="0">
                    <a:cs typeface="B Nazanin" pitchFamily="2" charset="-78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9730" y="4570084"/>
                  <a:ext cx="2101974" cy="43088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03533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اسپرینکلر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00808"/>
            <a:ext cx="5688632" cy="4610112"/>
          </a:xfrm>
          <a:prstGeom prst="rect">
            <a:avLst/>
          </a:prstGeom>
        </p:spPr>
        <p:txBody>
          <a:bodyPr/>
          <a:lstStyle/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اهمیت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فواصل و پوشش­دهی مجاز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ناحیه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دبی مورد نیاز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محاسبات هیدرولیکی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7544" y="1772816"/>
            <a:ext cx="5467772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itchFamily="34" charset="0"/>
              <a:buNone/>
            </a:pPr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حداکثر مساحت تحت پوشش یک اسپرینکلر</a:t>
            </a: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3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en-US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en-US" sz="2800" dirty="0" smtClean="0"/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/>
          <a:stretch/>
        </p:blipFill>
        <p:spPr>
          <a:xfrm>
            <a:off x="575555" y="2492896"/>
            <a:ext cx="2484277" cy="18702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1"/>
          <a:stretch/>
        </p:blipFill>
        <p:spPr>
          <a:xfrm>
            <a:off x="3423223" y="2492896"/>
            <a:ext cx="2462932" cy="187512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83568" y="4652324"/>
            <a:ext cx="2232248" cy="792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ناحیه کم خطر</a:t>
            </a:r>
          </a:p>
          <a:p>
            <a:pPr algn="ctr"/>
            <a:r>
              <a:rPr lang="fa-IR" sz="2000" dirty="0" smtClean="0">
                <a:cs typeface="B Nazanin" pitchFamily="2" charset="-78"/>
              </a:rPr>
              <a:t> 20/9 مترمربع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538565" y="4652324"/>
            <a:ext cx="2232248" cy="792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ناحیه خطر معمولی</a:t>
            </a:r>
          </a:p>
          <a:p>
            <a:pPr algn="ctr"/>
            <a:r>
              <a:rPr lang="fa-IR" sz="2000" dirty="0" smtClean="0">
                <a:cs typeface="B Nazanin" pitchFamily="2" charset="-78"/>
              </a:rPr>
              <a:t> 12/1 مترمربع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3246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4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ساختار آیین نامه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785926"/>
            <a:ext cx="8382000" cy="4610112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48264" y="1916832"/>
            <a:ext cx="1368152" cy="187220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فصل 1</a:t>
            </a: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تعاریف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144" y="1930219"/>
            <a:ext cx="97230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2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5544" y="1930219"/>
            <a:ext cx="1798585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3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خاموش کننده ها</a:t>
            </a: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435" y="1930219"/>
            <a:ext cx="2954114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4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سیستم های اسپرینکلر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8143" y="3951237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5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لوله های ایستاده وجعبه ها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5856" y="3946720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6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پمپ ها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435" y="3946720"/>
            <a:ext cx="2283407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7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مخازن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322" y="2667183"/>
            <a:ext cx="1140996" cy="109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32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اسپرینکلر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00808"/>
            <a:ext cx="5688632" cy="4610112"/>
          </a:xfrm>
          <a:prstGeom prst="rect">
            <a:avLst/>
          </a:prstGeom>
        </p:spPr>
        <p:txBody>
          <a:bodyPr/>
          <a:lstStyle/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اهمیت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فواصل و پوشش­دهی مجاز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ناحیه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دبی مورد نیاز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محاسبات هیدرولیکی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7544" y="1772816"/>
            <a:ext cx="5467772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2200" b="1" dirty="0" smtClean="0">
                <a:cs typeface="B Nazanin" pitchFamily="2" charset="-78"/>
              </a:rPr>
              <a:t>محیط مسکونی یا اداری </a:t>
            </a:r>
            <a:r>
              <a:rPr lang="fa-IR" sz="2200" b="1" dirty="0">
                <a:cs typeface="B Nazanin" pitchFamily="2" charset="-78"/>
              </a:rPr>
              <a:t>(حداکثر </a:t>
            </a:r>
            <a:r>
              <a:rPr lang="fa-IR" sz="2200" b="1" dirty="0" smtClean="0">
                <a:cs typeface="B Nazanin" pitchFamily="2" charset="-78"/>
              </a:rPr>
              <a:t>20/9 </a:t>
            </a:r>
            <a:r>
              <a:rPr lang="fa-IR" sz="2200" b="1" dirty="0">
                <a:cs typeface="B Nazanin" pitchFamily="2" charset="-78"/>
              </a:rPr>
              <a:t>مترمربع)</a:t>
            </a:r>
            <a:endParaRPr lang="fa-IR" sz="2200" dirty="0">
              <a:cs typeface="B Nazanin" pitchFamily="2" charset="-78"/>
            </a:endParaRPr>
          </a:p>
          <a:p>
            <a:pPr marL="0" indent="0" algn="r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en-US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en-US" sz="2800" dirty="0" smtClean="0"/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172457" y="261203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061185" y="261203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>
            <a:stCxn id="35" idx="6"/>
            <a:endCxn id="37" idx="2"/>
          </p:cNvCxnSpPr>
          <p:nvPr/>
        </p:nvCxnSpPr>
        <p:spPr>
          <a:xfrm>
            <a:off x="1460489" y="2756048"/>
            <a:ext cx="160069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233427" y="2348880"/>
                <a:ext cx="210197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/>
                          <a:cs typeface="B Nazanin" pitchFamily="2" charset="-78"/>
                        </a:rPr>
                        <m:t>4</m:t>
                      </m:r>
                      <m:r>
                        <a:rPr lang="en-US" sz="2200" i="1" dirty="0" smtClean="0">
                          <a:latin typeface="Cambria Math"/>
                          <a:cs typeface="B Nazanin" pitchFamily="2" charset="-78"/>
                        </a:rPr>
                        <m:t>.</m:t>
                      </m:r>
                      <m:r>
                        <a:rPr lang="fa-IR" sz="2200" b="0" i="1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5</m:t>
                      </m:r>
                      <m:r>
                        <a:rPr lang="en-US" sz="2200" i="1" dirty="0">
                          <a:latin typeface="Cambria Math"/>
                          <a:cs typeface="B Nazanin" pitchFamily="2" charset="-78"/>
                        </a:rPr>
                        <m:t> </m:t>
                      </m:r>
                      <m:r>
                        <a:rPr lang="en-US" sz="2200" i="1" dirty="0">
                          <a:latin typeface="Cambria Math"/>
                          <a:cs typeface="B Nazanin" pitchFamily="2" charset="-78"/>
                        </a:rPr>
                        <m:t>𝑚</m:t>
                      </m:r>
                    </m:oMath>
                  </m:oMathPara>
                </a14:m>
                <a:endParaRPr lang="fa-IR" sz="2200" b="1" dirty="0">
                  <a:cs typeface="B Nazanin" pitchFamily="2" charset="-78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427" y="2348880"/>
                <a:ext cx="2101974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1169431" y="450912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058159" y="450912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rot="16200000">
            <a:off x="512630" y="3696100"/>
            <a:ext cx="160069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-180528" y="3429000"/>
                <a:ext cx="210197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/>
                          <a:cs typeface="B Nazanin" pitchFamily="2" charset="-78"/>
                        </a:rPr>
                        <m:t>4</m:t>
                      </m:r>
                      <m:r>
                        <a:rPr lang="en-US" sz="2200" i="1" dirty="0" smtClean="0">
                          <a:latin typeface="Cambria Math"/>
                          <a:cs typeface="B Nazanin" pitchFamily="2" charset="-78"/>
                        </a:rPr>
                        <m:t>.</m:t>
                      </m:r>
                      <m:r>
                        <a:rPr lang="fa-IR" sz="2200" b="0" i="1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5</m:t>
                      </m:r>
                      <m:r>
                        <a:rPr lang="en-US" sz="2200" i="1" dirty="0">
                          <a:latin typeface="Cambria Math"/>
                          <a:cs typeface="B Nazanin" pitchFamily="2" charset="-78"/>
                        </a:rPr>
                        <m:t> </m:t>
                      </m:r>
                      <m:r>
                        <a:rPr lang="en-US" sz="2200" i="1" dirty="0">
                          <a:latin typeface="Cambria Math"/>
                          <a:cs typeface="B Nazanin" pitchFamily="2" charset="-78"/>
                        </a:rPr>
                        <m:t>𝑚</m:t>
                      </m:r>
                    </m:oMath>
                  </m:oMathPara>
                </a14:m>
                <a:endParaRPr lang="fa-IR" sz="2200" b="1" dirty="0">
                  <a:cs typeface="B Nazanin" pitchFamily="2" charset="-78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0528" y="3429000"/>
                <a:ext cx="2101974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/>
          <p:cNvSpPr/>
          <p:nvPr/>
        </p:nvSpPr>
        <p:spPr>
          <a:xfrm>
            <a:off x="4932040" y="261203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929014" y="450912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51520" y="5301208"/>
                <a:ext cx="460851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4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.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5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 ×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4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.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5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=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20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.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25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     &lt;      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20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.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9</m:t>
                      </m:r>
                    </m:oMath>
                  </m:oMathPara>
                </a14:m>
                <a:endParaRPr lang="fa-IR" sz="2200" dirty="0">
                  <a:cs typeface="B Nazanin" pitchFamily="2" charset="-78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301208"/>
                <a:ext cx="4608512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50" y="5013176"/>
            <a:ext cx="1039678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78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19" grpId="0"/>
      <p:bldP spid="39" grpId="0" animBg="1"/>
      <p:bldP spid="40" grpId="0" animBg="1"/>
      <p:bldP spid="43" grpId="0"/>
      <p:bldP spid="44" grpId="0" animBg="1"/>
      <p:bldP spid="45" grpId="0" animBg="1"/>
      <p:bldP spid="4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اسپرینکلر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00808"/>
            <a:ext cx="5688632" cy="4610112"/>
          </a:xfrm>
          <a:prstGeom prst="rect">
            <a:avLst/>
          </a:prstGeom>
        </p:spPr>
        <p:txBody>
          <a:bodyPr/>
          <a:lstStyle/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اهمیت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فواصل و پوشش­دهی مجاز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ناحیه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دبی مورد نیاز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محاسبات هیدرولیکی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7544" y="1772816"/>
            <a:ext cx="5467772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itchFamily="34" charset="0"/>
              <a:buNone/>
            </a:pPr>
            <a:r>
              <a:rPr lang="fa-IR" sz="2200" b="1" dirty="0" smtClean="0">
                <a:cs typeface="B Nazanin" pitchFamily="2" charset="-78"/>
              </a:rPr>
              <a:t>محیط تجاری یا پارکینگ (حداکثر 12/1 مترمربع)</a:t>
            </a: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en-US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en-US" sz="2800" dirty="0" smtClean="0"/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172457" y="261203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061185" y="261203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>
            <a:stCxn id="35" idx="6"/>
            <a:endCxn id="37" idx="2"/>
          </p:cNvCxnSpPr>
          <p:nvPr/>
        </p:nvCxnSpPr>
        <p:spPr>
          <a:xfrm>
            <a:off x="1460489" y="2756048"/>
            <a:ext cx="160069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233427" y="2348880"/>
                <a:ext cx="210197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/>
                          <a:cs typeface="B Nazanin" pitchFamily="2" charset="-78"/>
                        </a:rPr>
                        <m:t>4</m:t>
                      </m:r>
                      <m:r>
                        <a:rPr lang="en-US" sz="2200" i="1" dirty="0" smtClean="0">
                          <a:latin typeface="Cambria Math"/>
                          <a:cs typeface="B Nazanin" pitchFamily="2" charset="-78"/>
                        </a:rPr>
                        <m:t>.</m:t>
                      </m:r>
                      <m:r>
                        <a:rPr lang="fa-IR" sz="2200" b="0" i="1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5</m:t>
                      </m:r>
                      <m:r>
                        <a:rPr lang="en-US" sz="2200" i="1" dirty="0">
                          <a:latin typeface="Cambria Math"/>
                          <a:cs typeface="B Nazanin" pitchFamily="2" charset="-78"/>
                        </a:rPr>
                        <m:t> </m:t>
                      </m:r>
                      <m:r>
                        <a:rPr lang="en-US" sz="2200" i="1" dirty="0">
                          <a:latin typeface="Cambria Math"/>
                          <a:cs typeface="B Nazanin" pitchFamily="2" charset="-78"/>
                        </a:rPr>
                        <m:t>𝑚</m:t>
                      </m:r>
                    </m:oMath>
                  </m:oMathPara>
                </a14:m>
                <a:endParaRPr lang="fa-IR" sz="2200" b="1" dirty="0">
                  <a:cs typeface="B Nazanin" pitchFamily="2" charset="-78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427" y="2348880"/>
                <a:ext cx="2101974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1169431" y="450912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058159" y="450912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rot="16200000">
            <a:off x="512630" y="3696100"/>
            <a:ext cx="160069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-180528" y="3429000"/>
                <a:ext cx="210197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/>
                          <a:cs typeface="B Nazanin" pitchFamily="2" charset="-78"/>
                        </a:rPr>
                        <m:t>4</m:t>
                      </m:r>
                      <m:r>
                        <a:rPr lang="en-US" sz="2200" i="1" dirty="0" smtClean="0">
                          <a:latin typeface="Cambria Math"/>
                          <a:cs typeface="B Nazanin" pitchFamily="2" charset="-78"/>
                        </a:rPr>
                        <m:t>.</m:t>
                      </m:r>
                      <m:r>
                        <a:rPr lang="fa-IR" sz="2200" b="0" i="1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5</m:t>
                      </m:r>
                      <m:r>
                        <a:rPr lang="en-US" sz="2200" i="1" dirty="0">
                          <a:latin typeface="Cambria Math"/>
                          <a:cs typeface="B Nazanin" pitchFamily="2" charset="-78"/>
                        </a:rPr>
                        <m:t> </m:t>
                      </m:r>
                      <m:r>
                        <a:rPr lang="en-US" sz="2200" i="1" dirty="0">
                          <a:latin typeface="Cambria Math"/>
                          <a:cs typeface="B Nazanin" pitchFamily="2" charset="-78"/>
                        </a:rPr>
                        <m:t>𝑚</m:t>
                      </m:r>
                    </m:oMath>
                  </m:oMathPara>
                </a14:m>
                <a:endParaRPr lang="fa-IR" sz="2200" b="1" dirty="0">
                  <a:cs typeface="B Nazanin" pitchFamily="2" charset="-78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0528" y="3429000"/>
                <a:ext cx="2101974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/>
          <p:cNvSpPr/>
          <p:nvPr/>
        </p:nvSpPr>
        <p:spPr>
          <a:xfrm>
            <a:off x="4932040" y="261203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929014" y="450912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51520" y="5301208"/>
                <a:ext cx="460851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4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.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5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 ×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4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.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5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=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20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.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25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    &gt;      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12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.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1</m:t>
                      </m:r>
                    </m:oMath>
                  </m:oMathPara>
                </a14:m>
                <a:endParaRPr lang="fa-IR" sz="2200" dirty="0">
                  <a:cs typeface="B Nazanin" pitchFamily="2" charset="-78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301208"/>
                <a:ext cx="4608512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085184"/>
            <a:ext cx="864503" cy="101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10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19" grpId="0"/>
      <p:bldP spid="39" grpId="0" animBg="1"/>
      <p:bldP spid="40" grpId="0" animBg="1"/>
      <p:bldP spid="43" grpId="0"/>
      <p:bldP spid="44" grpId="0" animBg="1"/>
      <p:bldP spid="45" grpId="0" animBg="1"/>
      <p:bldP spid="4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اسپرینکلر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00808"/>
            <a:ext cx="5688632" cy="4610112"/>
          </a:xfrm>
          <a:prstGeom prst="rect">
            <a:avLst/>
          </a:prstGeom>
        </p:spPr>
        <p:txBody>
          <a:bodyPr/>
          <a:lstStyle/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اهمیت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فواصل و پوشش­دهی مجاز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ناحیه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دبی مورد نیاز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محاسبات هیدرولیکی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7544" y="1772816"/>
            <a:ext cx="5467772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2200" b="1" dirty="0">
                <a:cs typeface="B Nazanin" pitchFamily="2" charset="-78"/>
              </a:rPr>
              <a:t>محیط تجاری یا پارکینگ (حداکثر 12/1 مترمربع)</a:t>
            </a:r>
            <a:endParaRPr lang="fa-IR" sz="2200" dirty="0">
              <a:cs typeface="B Nazanin" pitchFamily="2" charset="-78"/>
            </a:endParaRPr>
          </a:p>
          <a:p>
            <a:pPr marL="0" indent="0" algn="r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en-US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en-US" sz="2800" dirty="0" smtClean="0"/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172457" y="261203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061185" y="261203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>
            <a:stCxn id="35" idx="6"/>
            <a:endCxn id="37" idx="2"/>
          </p:cNvCxnSpPr>
          <p:nvPr/>
        </p:nvCxnSpPr>
        <p:spPr>
          <a:xfrm>
            <a:off x="1460489" y="2756048"/>
            <a:ext cx="160069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233427" y="2348880"/>
                <a:ext cx="210197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/>
                          <a:cs typeface="B Nazanin" pitchFamily="2" charset="-78"/>
                        </a:rPr>
                        <m:t>4</m:t>
                      </m:r>
                      <m:r>
                        <a:rPr lang="en-US" sz="2200" i="1" dirty="0" smtClean="0">
                          <a:latin typeface="Cambria Math"/>
                          <a:cs typeface="B Nazanin" pitchFamily="2" charset="-78"/>
                        </a:rPr>
                        <m:t>.</m:t>
                      </m:r>
                      <m:r>
                        <a:rPr lang="fa-IR" sz="2200" b="0" i="1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5</m:t>
                      </m:r>
                      <m:r>
                        <a:rPr lang="en-US" sz="2200" i="1" dirty="0">
                          <a:latin typeface="Cambria Math"/>
                          <a:cs typeface="B Nazanin" pitchFamily="2" charset="-78"/>
                        </a:rPr>
                        <m:t> </m:t>
                      </m:r>
                      <m:r>
                        <a:rPr lang="en-US" sz="2200" i="1" dirty="0">
                          <a:latin typeface="Cambria Math"/>
                          <a:cs typeface="B Nazanin" pitchFamily="2" charset="-78"/>
                        </a:rPr>
                        <m:t>𝑚</m:t>
                      </m:r>
                    </m:oMath>
                  </m:oMathPara>
                </a14:m>
                <a:endParaRPr lang="fa-IR" sz="2200" b="1" dirty="0">
                  <a:cs typeface="B Nazanin" pitchFamily="2" charset="-78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427" y="2348880"/>
                <a:ext cx="2101974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1169431" y="386104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058159" y="386104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1312978" y="2895752"/>
            <a:ext cx="0" cy="96413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-180528" y="3118410"/>
                <a:ext cx="210197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200" b="0" i="1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2</m:t>
                      </m:r>
                      <m:r>
                        <a:rPr lang="en-US" sz="2200" i="1" dirty="0" smtClean="0">
                          <a:latin typeface="Cambria Math"/>
                          <a:cs typeface="B Nazanin" pitchFamily="2" charset="-78"/>
                        </a:rPr>
                        <m:t>.</m:t>
                      </m:r>
                      <m:r>
                        <a:rPr lang="fa-IR" sz="2200" b="0" i="1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6</m:t>
                      </m:r>
                      <m:r>
                        <a:rPr lang="en-US" sz="2200" i="1" dirty="0">
                          <a:latin typeface="Cambria Math"/>
                          <a:cs typeface="B Nazanin" pitchFamily="2" charset="-78"/>
                        </a:rPr>
                        <m:t> </m:t>
                      </m:r>
                      <m:r>
                        <a:rPr lang="en-US" sz="2200" i="1" dirty="0">
                          <a:latin typeface="Cambria Math"/>
                          <a:cs typeface="B Nazanin" pitchFamily="2" charset="-78"/>
                        </a:rPr>
                        <m:t>𝑚</m:t>
                      </m:r>
                    </m:oMath>
                  </m:oMathPara>
                </a14:m>
                <a:endParaRPr lang="fa-IR" sz="2200" b="1" dirty="0">
                  <a:cs typeface="B Nazanin" pitchFamily="2" charset="-78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0528" y="3118410"/>
                <a:ext cx="2101974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/>
          <p:cNvSpPr/>
          <p:nvPr/>
        </p:nvSpPr>
        <p:spPr>
          <a:xfrm>
            <a:off x="4932040" y="261203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929014" y="386104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51520" y="5301208"/>
                <a:ext cx="460851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4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.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5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 ×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2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.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6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=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11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.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7</m:t>
                      </m:r>
                      <m:r>
                        <a:rPr lang="en-US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     &lt;      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12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.</m:t>
                      </m:r>
                      <m:r>
                        <a:rPr lang="fa-IR" sz="2200" b="0" i="0" dirty="0" smtClean="0">
                          <a:latin typeface="Cambria Math" panose="02040503050406030204" pitchFamily="18" charset="0"/>
                          <a:cs typeface="B Nazanin" pitchFamily="2" charset="-78"/>
                        </a:rPr>
                        <m:t>1</m:t>
                      </m:r>
                    </m:oMath>
                  </m:oMathPara>
                </a14:m>
                <a:endParaRPr lang="fa-IR" sz="2200" dirty="0">
                  <a:cs typeface="B Nazanin" pitchFamily="2" charset="-78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301208"/>
                <a:ext cx="4608512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50" y="5013176"/>
            <a:ext cx="1039678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28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19" grpId="0"/>
      <p:bldP spid="39" grpId="0" animBg="1"/>
      <p:bldP spid="40" grpId="0" animBg="1"/>
      <p:bldP spid="43" grpId="0"/>
      <p:bldP spid="44" grpId="0" animBg="1"/>
      <p:bldP spid="45" grpId="0" animBg="1"/>
      <p:bldP spid="4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اسپرینکلر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00808"/>
            <a:ext cx="5688632" cy="4610112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2200" b="1" dirty="0" smtClean="0">
                <a:cs typeface="B Nazanin" panose="00000400000000000000" pitchFamily="2" charset="-78"/>
              </a:rPr>
              <a:t>نمودار چگالی / مساحت </a:t>
            </a: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ctr" rtl="1">
              <a:lnSpc>
                <a:spcPct val="150000"/>
              </a:lnSpc>
              <a:buNone/>
            </a:pPr>
            <a:endParaRPr lang="fa-IR" sz="1800" dirty="0" smtClean="0">
              <a:cs typeface="B Nazanin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200" dirty="0" smtClean="0">
                <a:cs typeface="B Nazanin" pitchFamily="2" charset="-78"/>
              </a:rPr>
              <a:t>کم</a:t>
            </a:r>
            <a:r>
              <a:rPr lang="fa-IR" sz="2400" dirty="0" smtClean="0">
                <a:cs typeface="B Nazanin" pitchFamily="2" charset="-78"/>
              </a:rPr>
              <a:t>­</a:t>
            </a:r>
            <a:r>
              <a:rPr lang="fa-IR" sz="2200" dirty="0" smtClean="0">
                <a:cs typeface="B Nazanin" pitchFamily="2" charset="-78"/>
              </a:rPr>
              <a:t>خطر و خطرمعمولی = 139 مترمربع (1500 فوت مربع)</a:t>
            </a: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اهمیت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فواصل و پوشش­دهی مجاز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ناحیه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دبی مورد نیاز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محاسبات هیدرولیکی</a:t>
            </a:r>
            <a:endParaRPr lang="en-US" sz="2000" b="1" dirty="0">
              <a:cs typeface="B Nazanin" pitchFamily="2" charset="-7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260904"/>
            <a:ext cx="5904656" cy="32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1691680" y="5362128"/>
            <a:ext cx="504056" cy="371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88934" y="5218314"/>
            <a:ext cx="413205" cy="3293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34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اسپرینکلر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00808"/>
            <a:ext cx="5688632" cy="4610112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2200" b="1" dirty="0" smtClean="0">
                <a:cs typeface="B Nazanin" panose="00000400000000000000" pitchFamily="2" charset="-78"/>
              </a:rPr>
              <a:t>استفاده از اسپرینکلرهای واکنش سریع</a:t>
            </a: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200" dirty="0" smtClean="0">
                <a:cs typeface="B Nazanin" panose="00000400000000000000" pitchFamily="2" charset="-78"/>
              </a:rPr>
              <a:t>       کاهش حداکثر 40% </a:t>
            </a:r>
          </a:p>
          <a:p>
            <a:pPr marL="0" indent="0" algn="r" rtl="1">
              <a:buNone/>
            </a:pPr>
            <a:r>
              <a:rPr lang="fa-IR" sz="2200" dirty="0" smtClean="0">
                <a:cs typeface="B Nazanin" panose="00000400000000000000" pitchFamily="2" charset="-78"/>
              </a:rPr>
              <a:t>      مساحت ناحیه طراحی</a:t>
            </a:r>
            <a:endParaRPr lang="en-US" sz="2200" dirty="0" smtClean="0">
              <a:cs typeface="B Nazanin" panose="00000400000000000000" pitchFamily="2" charset="-78"/>
            </a:endParaRPr>
          </a:p>
          <a:p>
            <a:pPr marL="0" indent="0" algn="ctr" rtl="1"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2200" dirty="0" smtClean="0">
                <a:cs typeface="B Nazanin" panose="00000400000000000000" pitchFamily="2" charset="-78"/>
              </a:rPr>
              <a:t>با توجه به ارتفاع سقف</a:t>
            </a:r>
            <a:endParaRPr lang="en-US" sz="2200" dirty="0" smtClean="0">
              <a:cs typeface="B Nazanin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2200" dirty="0" smtClean="0">
                <a:cs typeface="B Nazanin" panose="00000400000000000000" pitchFamily="2" charset="-78"/>
              </a:rPr>
              <a:t>کم</a:t>
            </a:r>
            <a:r>
              <a:rPr lang="fa-IR" sz="2400" dirty="0" smtClean="0">
                <a:cs typeface="B Nazanin" pitchFamily="2" charset="-78"/>
              </a:rPr>
              <a:t>­</a:t>
            </a:r>
            <a:r>
              <a:rPr lang="fa-IR" sz="2200" dirty="0" smtClean="0">
                <a:cs typeface="B Nazanin" panose="00000400000000000000" pitchFamily="2" charset="-78"/>
              </a:rPr>
              <a:t>خطر و خطرمعمولی = 84 مترمربع (900 فوت مربع)</a:t>
            </a: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اهمیت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فواصل و پوشش­دهی مجاز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ناحیه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دبی مورد نیاز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محاسبات هیدرولیکی</a:t>
            </a:r>
            <a:endParaRPr lang="en-US" sz="2000" b="1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1" y="2613585"/>
            <a:ext cx="1953917" cy="1953917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2231740" y="3501008"/>
            <a:ext cx="1188132" cy="504856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05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اسپرینکلر</a:t>
            </a:r>
            <a:endParaRPr lang="en-US" sz="2800" b="1" dirty="0">
              <a:cs typeface="B Nazanin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395536" y="1771216"/>
                <a:ext cx="5688632" cy="461011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 algn="r" rtl="1">
                  <a:lnSpc>
                    <a:spcPct val="150000"/>
                  </a:lnSpc>
                  <a:buNone/>
                </a:pPr>
                <a:r>
                  <a:rPr lang="fa-IR" sz="2200" b="1" dirty="0" smtClean="0">
                    <a:cs typeface="B Nazanin" pitchFamily="2" charset="-78"/>
                  </a:rPr>
                  <a:t>حداقل دبی مورد نیاز سیستم اسپرینکلر</a:t>
                </a:r>
              </a:p>
              <a:p>
                <a:pPr marL="0" indent="0" algn="r" rtl="1">
                  <a:lnSpc>
                    <a:spcPct val="150000"/>
                  </a:lnSpc>
                  <a:buNone/>
                </a:pPr>
                <a:endParaRPr lang="fa-IR" sz="2200" dirty="0">
                  <a:cs typeface="B Nazanin" panose="00000400000000000000" pitchFamily="2" charset="-78"/>
                </a:endParaRPr>
              </a:p>
              <a:p>
                <a:pPr algn="r" rtl="1">
                  <a:lnSpc>
                    <a:spcPct val="150000"/>
                  </a:lnSpc>
                </a:pPr>
                <a:endParaRPr lang="fa-IR" sz="2200" dirty="0" smtClean="0">
                  <a:cs typeface="B Nazanin" panose="00000400000000000000" pitchFamily="2" charset="-78"/>
                </a:endParaRPr>
              </a:p>
              <a:p>
                <a:pPr algn="r" rtl="1">
                  <a:lnSpc>
                    <a:spcPct val="150000"/>
                  </a:lnSpc>
                </a:pPr>
                <a:endParaRPr lang="fa-IR" sz="2200" dirty="0" smtClean="0">
                  <a:cs typeface="B Nazanin" panose="00000400000000000000" pitchFamily="2" charset="-78"/>
                </a:endParaRPr>
              </a:p>
              <a:p>
                <a:pPr marL="0" indent="0" algn="r" rtl="1">
                  <a:lnSpc>
                    <a:spcPct val="150000"/>
                  </a:lnSpc>
                  <a:buNone/>
                </a:pPr>
                <a:endParaRPr lang="fa-IR" sz="2200" dirty="0">
                  <a:cs typeface="B Nazanin" panose="00000400000000000000" pitchFamily="2" charset="-78"/>
                </a:endParaRPr>
              </a:p>
              <a:p>
                <a:pPr marL="0" indent="0" algn="l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1500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 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𝑓𝑡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× 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.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1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 (</m:t>
                      </m:r>
                      <m:f>
                        <m:fPr>
                          <m:type m:val="lin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𝑔𝑝𝑚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𝑓𝑡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) = 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150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𝑔𝑝𝑚</m:t>
                          </m:r>
                        </m:den>
                      </m:f>
                    </m:oMath>
                  </m:oMathPara>
                </a14:m>
                <a:endParaRPr lang="fa-IR" sz="2200" dirty="0" smtClean="0">
                  <a:cs typeface="B Nazanin" panose="00000400000000000000" pitchFamily="2" charset="-78"/>
                </a:endParaRPr>
              </a:p>
              <a:p>
                <a:pPr marL="0" indent="0" algn="ctr" rtl="1">
                  <a:lnSpc>
                    <a:spcPct val="150000"/>
                  </a:lnSpc>
                  <a:buNone/>
                </a:pPr>
                <a:r>
                  <a:rPr lang="fa-IR" sz="2200" b="1" dirty="0" smtClean="0">
                    <a:solidFill>
                      <a:srgbClr val="FF0000"/>
                    </a:solidFill>
                    <a:cs typeface="B Nazanin" panose="00000400000000000000" pitchFamily="2" charset="-78"/>
                  </a:rPr>
                  <a:t>معادل 34 مترمکعب در ساعت</a:t>
                </a:r>
              </a:p>
              <a:p>
                <a:pPr marL="0" indent="0" algn="just" rtl="1">
                  <a:lnSpc>
                    <a:spcPct val="150000"/>
                  </a:lnSpc>
                  <a:buNone/>
                </a:pPr>
                <a:endParaRPr lang="fa-IR" sz="2400" dirty="0">
                  <a:cs typeface="B Nazanin" pitchFamily="2" charset="-78"/>
                </a:endParaRPr>
              </a:p>
              <a:p>
                <a:pPr marL="0" indent="0" algn="just" rtl="1">
                  <a:lnSpc>
                    <a:spcPct val="150000"/>
                  </a:lnSpc>
                  <a:buNone/>
                </a:pPr>
                <a:endParaRPr lang="fa-IR" sz="2400" dirty="0" smtClean="0">
                  <a:cs typeface="B Nazanin" pitchFamily="2" charset="-78"/>
                </a:endParaRPr>
              </a:p>
              <a:p>
                <a:pPr marL="0" indent="0" algn="just" rtl="1">
                  <a:lnSpc>
                    <a:spcPct val="150000"/>
                  </a:lnSpc>
                  <a:buNone/>
                </a:pPr>
                <a:endParaRPr lang="fa-IR" sz="2800" dirty="0" smtClean="0">
                  <a:cs typeface="B Nazanin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95536" y="1771216"/>
                <a:ext cx="5688632" cy="4610112"/>
              </a:xfrm>
              <a:prstGeom prst="rect">
                <a:avLst/>
              </a:prstGeom>
              <a:blipFill rotWithShape="0">
                <a:blip r:embed="rId3"/>
                <a:stretch>
                  <a:fillRect r="-1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اهمیت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فواصل و پوشش­دهی مجاز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ناحیه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دبی مورد نیاز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محاسبات هیدرولیکی</a:t>
            </a:r>
            <a:endParaRPr lang="en-US" sz="2000" b="1" dirty="0">
              <a:cs typeface="B Nazanin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r="4403"/>
          <a:stretch/>
        </p:blipFill>
        <p:spPr>
          <a:xfrm>
            <a:off x="573360" y="2564334"/>
            <a:ext cx="2630488" cy="16567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91880" y="3068960"/>
            <a:ext cx="2232248" cy="576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اداری، کم خطر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81305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اسپرینکلر</a:t>
            </a:r>
            <a:endParaRPr lang="en-US" sz="2800" b="1" dirty="0">
              <a:cs typeface="B Nazanin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395536" y="1771216"/>
                <a:ext cx="5688632" cy="461011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 algn="r" rtl="1">
                  <a:lnSpc>
                    <a:spcPct val="150000"/>
                  </a:lnSpc>
                  <a:buNone/>
                </a:pPr>
                <a:r>
                  <a:rPr lang="fa-IR" sz="2200" b="1" dirty="0" smtClean="0">
                    <a:cs typeface="B Nazanin" pitchFamily="2" charset="-78"/>
                  </a:rPr>
                  <a:t>حداقل دبی مورد نیاز سیستم اسپرینکلر</a:t>
                </a:r>
              </a:p>
              <a:p>
                <a:pPr marL="0" indent="0" algn="r" rtl="1">
                  <a:lnSpc>
                    <a:spcPct val="150000"/>
                  </a:lnSpc>
                  <a:buNone/>
                </a:pPr>
                <a:endParaRPr lang="fa-IR" sz="2200" dirty="0">
                  <a:cs typeface="B Nazanin" panose="00000400000000000000" pitchFamily="2" charset="-78"/>
                </a:endParaRPr>
              </a:p>
              <a:p>
                <a:pPr algn="r" rtl="1">
                  <a:lnSpc>
                    <a:spcPct val="150000"/>
                  </a:lnSpc>
                </a:pPr>
                <a:endParaRPr lang="fa-IR" sz="2200" dirty="0" smtClean="0">
                  <a:cs typeface="B Nazanin" panose="00000400000000000000" pitchFamily="2" charset="-78"/>
                </a:endParaRPr>
              </a:p>
              <a:p>
                <a:pPr algn="r" rtl="1">
                  <a:lnSpc>
                    <a:spcPct val="150000"/>
                  </a:lnSpc>
                </a:pPr>
                <a:endParaRPr lang="fa-IR" sz="2200" dirty="0" smtClean="0">
                  <a:cs typeface="B Nazanin" panose="00000400000000000000" pitchFamily="2" charset="-78"/>
                </a:endParaRPr>
              </a:p>
              <a:p>
                <a:pPr marL="0" indent="0" algn="r" rtl="1">
                  <a:lnSpc>
                    <a:spcPct val="150000"/>
                  </a:lnSpc>
                  <a:buNone/>
                </a:pPr>
                <a:endParaRPr lang="fa-IR" sz="2200" dirty="0">
                  <a:cs typeface="B Nazanin" panose="00000400000000000000" pitchFamily="2" charset="-78"/>
                </a:endParaRPr>
              </a:p>
              <a:p>
                <a:pPr marL="0" indent="0" algn="l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1500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 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𝑓𝑡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× 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.</m:t>
                      </m:r>
                      <m:r>
                        <a:rPr lang="fa-I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15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 (</m:t>
                      </m:r>
                      <m:f>
                        <m:fPr>
                          <m:type m:val="lin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𝑔𝑝𝑚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𝑓𝑡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) =  </m:t>
                          </m:r>
                          <m:r>
                            <a:rPr lang="fa-I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225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𝑔𝑝𝑚</m:t>
                          </m:r>
                        </m:den>
                      </m:f>
                    </m:oMath>
                  </m:oMathPara>
                </a14:m>
                <a:endParaRPr lang="fa-IR" sz="2200" dirty="0" smtClean="0">
                  <a:cs typeface="B Nazanin" panose="00000400000000000000" pitchFamily="2" charset="-78"/>
                </a:endParaRPr>
              </a:p>
              <a:p>
                <a:pPr marL="0" indent="0" algn="ctr" rtl="1">
                  <a:lnSpc>
                    <a:spcPct val="150000"/>
                  </a:lnSpc>
                  <a:buNone/>
                </a:pPr>
                <a:r>
                  <a:rPr lang="fa-IR" sz="2200" b="1" dirty="0" smtClean="0">
                    <a:solidFill>
                      <a:srgbClr val="FF0000"/>
                    </a:solidFill>
                    <a:cs typeface="B Nazanin" panose="00000400000000000000" pitchFamily="2" charset="-78"/>
                  </a:rPr>
                  <a:t>معادل 51 مترمکعب در ساعت</a:t>
                </a:r>
              </a:p>
              <a:p>
                <a:pPr marL="0" indent="0" algn="just" rtl="1">
                  <a:lnSpc>
                    <a:spcPct val="150000"/>
                  </a:lnSpc>
                  <a:buNone/>
                </a:pPr>
                <a:endParaRPr lang="fa-IR" sz="2400" dirty="0">
                  <a:cs typeface="B Nazanin" pitchFamily="2" charset="-78"/>
                </a:endParaRPr>
              </a:p>
              <a:p>
                <a:pPr marL="0" indent="0" algn="just" rtl="1">
                  <a:lnSpc>
                    <a:spcPct val="150000"/>
                  </a:lnSpc>
                  <a:buNone/>
                </a:pPr>
                <a:endParaRPr lang="fa-IR" sz="2400" dirty="0" smtClean="0">
                  <a:cs typeface="B Nazanin" pitchFamily="2" charset="-78"/>
                </a:endParaRPr>
              </a:p>
              <a:p>
                <a:pPr marL="0" indent="0" algn="just" rtl="1">
                  <a:lnSpc>
                    <a:spcPct val="150000"/>
                  </a:lnSpc>
                  <a:buNone/>
                </a:pPr>
                <a:endParaRPr lang="fa-IR" sz="2800" dirty="0" smtClean="0">
                  <a:cs typeface="B Nazanin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95536" y="1771216"/>
                <a:ext cx="5688632" cy="4610112"/>
              </a:xfrm>
              <a:prstGeom prst="rect">
                <a:avLst/>
              </a:prstGeom>
              <a:blipFill rotWithShape="0">
                <a:blip r:embed="rId3"/>
                <a:stretch>
                  <a:fillRect r="-1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اهمیت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فواصل و پوشش­دهی مجاز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ناحیه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دبی مورد نیاز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محاسبات هیدرولیکی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1880" y="3068960"/>
            <a:ext cx="2232248" cy="576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پارکینگ، خطرمعمولی 1</a:t>
            </a:r>
            <a:endParaRPr lang="en-US" sz="2000" b="1" dirty="0">
              <a:cs typeface="B Nazanin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3" b="18770"/>
          <a:stretch/>
        </p:blipFill>
        <p:spPr>
          <a:xfrm>
            <a:off x="562620" y="2564904"/>
            <a:ext cx="2641228" cy="16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75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اسپرینکلر</a:t>
            </a:r>
            <a:endParaRPr lang="en-US" sz="2800" b="1" dirty="0">
              <a:cs typeface="B Nazanin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395536" y="1771216"/>
                <a:ext cx="5688632" cy="461011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 algn="r" rtl="1">
                  <a:lnSpc>
                    <a:spcPct val="150000"/>
                  </a:lnSpc>
                  <a:buNone/>
                </a:pPr>
                <a:r>
                  <a:rPr lang="fa-IR" sz="2200" b="1" dirty="0" smtClean="0">
                    <a:cs typeface="B Nazanin" pitchFamily="2" charset="-78"/>
                  </a:rPr>
                  <a:t>حداقل دبی مورد نیاز سیستم اسپرینکلر</a:t>
                </a:r>
              </a:p>
              <a:p>
                <a:pPr marL="0" indent="0" algn="r" rtl="1">
                  <a:lnSpc>
                    <a:spcPct val="150000"/>
                  </a:lnSpc>
                  <a:buNone/>
                </a:pPr>
                <a:endParaRPr lang="fa-IR" sz="2200" dirty="0">
                  <a:cs typeface="B Nazanin" panose="00000400000000000000" pitchFamily="2" charset="-78"/>
                </a:endParaRPr>
              </a:p>
              <a:p>
                <a:pPr algn="r" rtl="1">
                  <a:lnSpc>
                    <a:spcPct val="150000"/>
                  </a:lnSpc>
                </a:pPr>
                <a:endParaRPr lang="fa-IR" sz="2200" dirty="0" smtClean="0">
                  <a:cs typeface="B Nazanin" panose="00000400000000000000" pitchFamily="2" charset="-78"/>
                </a:endParaRPr>
              </a:p>
              <a:p>
                <a:pPr algn="r" rtl="1">
                  <a:lnSpc>
                    <a:spcPct val="150000"/>
                  </a:lnSpc>
                </a:pPr>
                <a:endParaRPr lang="fa-IR" sz="2200" dirty="0" smtClean="0">
                  <a:cs typeface="B Nazanin" panose="00000400000000000000" pitchFamily="2" charset="-78"/>
                </a:endParaRPr>
              </a:p>
              <a:p>
                <a:pPr marL="0" indent="0" algn="r" rtl="1">
                  <a:lnSpc>
                    <a:spcPct val="150000"/>
                  </a:lnSpc>
                  <a:buNone/>
                </a:pPr>
                <a:endParaRPr lang="fa-IR" sz="2200" dirty="0">
                  <a:cs typeface="B Nazanin" panose="00000400000000000000" pitchFamily="2" charset="-78"/>
                </a:endParaRPr>
              </a:p>
              <a:p>
                <a:pPr marL="0" indent="0" algn="l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1500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 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𝑓𝑡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× 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.</m:t>
                      </m:r>
                      <m:r>
                        <a:rPr lang="fa-I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 (</m:t>
                      </m:r>
                      <m:f>
                        <m:fPr>
                          <m:type m:val="lin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𝑔𝑝𝑚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𝑓𝑡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) =  </m:t>
                          </m:r>
                          <m:r>
                            <a:rPr lang="fa-I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300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𝑔𝑝𝑚</m:t>
                          </m:r>
                        </m:den>
                      </m:f>
                    </m:oMath>
                  </m:oMathPara>
                </a14:m>
                <a:endParaRPr lang="fa-IR" sz="2200" dirty="0" smtClean="0">
                  <a:cs typeface="B Nazanin" panose="00000400000000000000" pitchFamily="2" charset="-78"/>
                </a:endParaRPr>
              </a:p>
              <a:p>
                <a:pPr marL="0" indent="0" algn="ctr" rtl="1">
                  <a:lnSpc>
                    <a:spcPct val="150000"/>
                  </a:lnSpc>
                  <a:buNone/>
                </a:pPr>
                <a:r>
                  <a:rPr lang="fa-IR" sz="2200" b="1" dirty="0" smtClean="0">
                    <a:solidFill>
                      <a:srgbClr val="FF0000"/>
                    </a:solidFill>
                    <a:cs typeface="B Nazanin" panose="00000400000000000000" pitchFamily="2" charset="-78"/>
                  </a:rPr>
                  <a:t>معادل 68 مترمکعب در ساعت</a:t>
                </a:r>
              </a:p>
              <a:p>
                <a:pPr marL="0" indent="0" algn="just" rtl="1">
                  <a:lnSpc>
                    <a:spcPct val="150000"/>
                  </a:lnSpc>
                  <a:buNone/>
                </a:pPr>
                <a:endParaRPr lang="fa-IR" sz="2400" dirty="0">
                  <a:cs typeface="B Nazanin" pitchFamily="2" charset="-78"/>
                </a:endParaRPr>
              </a:p>
              <a:p>
                <a:pPr marL="0" indent="0" algn="just" rtl="1">
                  <a:lnSpc>
                    <a:spcPct val="150000"/>
                  </a:lnSpc>
                  <a:buNone/>
                </a:pPr>
                <a:endParaRPr lang="fa-IR" sz="2400" dirty="0" smtClean="0">
                  <a:cs typeface="B Nazanin" pitchFamily="2" charset="-78"/>
                </a:endParaRPr>
              </a:p>
              <a:p>
                <a:pPr marL="0" indent="0" algn="just" rtl="1">
                  <a:lnSpc>
                    <a:spcPct val="150000"/>
                  </a:lnSpc>
                  <a:buNone/>
                </a:pPr>
                <a:endParaRPr lang="fa-IR" sz="2800" dirty="0" smtClean="0">
                  <a:cs typeface="B Nazanin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95536" y="1771216"/>
                <a:ext cx="5688632" cy="4610112"/>
              </a:xfrm>
              <a:prstGeom prst="rect">
                <a:avLst/>
              </a:prstGeom>
              <a:blipFill rotWithShape="0">
                <a:blip r:embed="rId3"/>
                <a:stretch>
                  <a:fillRect r="-1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اهمیت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فواصل و پوشش­دهی مجاز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ناحیه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دبی مورد نیاز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محاسبات هیدرولیکی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1880" y="3068960"/>
            <a:ext cx="2232248" cy="576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تجاری، خطرمعمولی 2</a:t>
            </a:r>
            <a:endParaRPr lang="en-US" sz="2000" b="1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r="5911"/>
          <a:stretch/>
        </p:blipFill>
        <p:spPr>
          <a:xfrm>
            <a:off x="539552" y="2564904"/>
            <a:ext cx="2664296" cy="16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6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سیستم های اسپرینکلر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00808"/>
            <a:ext cx="5688632" cy="4610112"/>
          </a:xfrm>
          <a:prstGeom prst="rect">
            <a:avLst/>
          </a:prstGeo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sz="2200" b="1" dirty="0" smtClean="0">
                <a:cs typeface="B Nazanin" pitchFamily="2" charset="-78"/>
              </a:rPr>
              <a:t>برای ساختمان های کلاس </a:t>
            </a:r>
            <a:r>
              <a:rPr lang="en-US" sz="2200" b="1" dirty="0" smtClean="0">
                <a:cs typeface="B Nazanin" pitchFamily="2" charset="-78"/>
              </a:rPr>
              <a:t>S3</a:t>
            </a:r>
            <a:r>
              <a:rPr lang="fa-IR" sz="2200" b="1" dirty="0" smtClean="0">
                <a:cs typeface="B Nazanin" pitchFamily="2" charset="-78"/>
              </a:rPr>
              <a:t> </a:t>
            </a:r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الزامی</a:t>
            </a:r>
            <a:r>
              <a:rPr lang="fa-IR" sz="2200" b="1" dirty="0" smtClean="0">
                <a:cs typeface="B Nazanin" pitchFamily="2" charset="-78"/>
              </a:rPr>
              <a:t> است</a:t>
            </a: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200" dirty="0" smtClean="0">
                <a:cs typeface="B Nazanin" panose="00000400000000000000" pitchFamily="2" charset="-78"/>
              </a:rPr>
              <a:t>کاهش قابل ملاحضه سایز لوله، اتصالات و هزینه های اجرا</a:t>
            </a:r>
          </a:p>
          <a:p>
            <a:pPr algn="r" rtl="1">
              <a:lnSpc>
                <a:spcPct val="150000"/>
              </a:lnSpc>
            </a:pPr>
            <a:r>
              <a:rPr lang="fa-IR" sz="2200" dirty="0" smtClean="0">
                <a:cs typeface="B Nazanin" panose="00000400000000000000" pitchFamily="2" charset="-78"/>
              </a:rPr>
              <a:t>افزایش سرعت محاسبات با استفاده از نرم افزار مناسب</a:t>
            </a: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itchFamily="2" charset="-78"/>
              </a:rPr>
              <a:t>اهمیت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فواصل و پوشش­دهی مجاز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ناحیه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دبی مورد نیاز سیستم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محاسبات هیدرولیکی</a:t>
            </a:r>
            <a:endParaRPr lang="en-US" sz="2000" b="1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7"/>
          <a:stretch/>
        </p:blipFill>
        <p:spPr>
          <a:xfrm>
            <a:off x="251520" y="3645025"/>
            <a:ext cx="2878022" cy="1872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/>
          <a:stretch/>
        </p:blipFill>
        <p:spPr>
          <a:xfrm>
            <a:off x="3275856" y="3645024"/>
            <a:ext cx="2781334" cy="187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40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آشنایی با قطعه اسپرینکلر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200" b="1" dirty="0" smtClean="0">
                <a:cs typeface="B Nazanin" pitchFamily="2" charset="-78"/>
              </a:rPr>
              <a:t>اجزای اسپرینکلر</a:t>
            </a:r>
            <a:endParaRPr lang="fa-IR" sz="2200" b="1" dirty="0">
              <a:cs typeface="B Nazanin" pitchFamily="2" charset="-78"/>
            </a:endParaRPr>
          </a:p>
          <a:p>
            <a:pPr marL="344488" indent="-344488" algn="just" rtl="1"/>
            <a:r>
              <a:rPr lang="fa-IR" sz="2200" dirty="0" smtClean="0">
                <a:cs typeface="B Nazanin" pitchFamily="2" charset="-78"/>
              </a:rPr>
              <a:t>درپوش (</a:t>
            </a:r>
            <a:r>
              <a:rPr lang="en-US" sz="2200" dirty="0" smtClean="0">
                <a:cs typeface="B Nazanin" pitchFamily="2" charset="-78"/>
              </a:rPr>
              <a:t>Cap</a:t>
            </a:r>
            <a:r>
              <a:rPr lang="fa-IR" sz="2200" dirty="0" smtClean="0">
                <a:cs typeface="B Nazanin" pitchFamily="2" charset="-78"/>
              </a:rPr>
              <a:t>)</a:t>
            </a:r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r>
              <a:rPr lang="fa-IR" sz="2200" dirty="0" smtClean="0">
                <a:cs typeface="B Nazanin" pitchFamily="2" charset="-78"/>
              </a:rPr>
              <a:t>سنسور حرارتی/حباب شیشه ای (</a:t>
            </a:r>
            <a:r>
              <a:rPr lang="en-US" sz="2200" dirty="0" smtClean="0">
                <a:cs typeface="B Nazanin" pitchFamily="2" charset="-78"/>
              </a:rPr>
              <a:t>Glass Bulb</a:t>
            </a:r>
            <a:r>
              <a:rPr lang="fa-IR" sz="2200" dirty="0" smtClean="0">
                <a:cs typeface="B Nazanin" pitchFamily="2" charset="-78"/>
              </a:rPr>
              <a:t>)</a:t>
            </a:r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r>
              <a:rPr lang="fa-IR" sz="2200" dirty="0" smtClean="0">
                <a:cs typeface="B Nazanin" pitchFamily="2" charset="-78"/>
              </a:rPr>
              <a:t>صفحه منحرف کننده جریان (</a:t>
            </a:r>
            <a:r>
              <a:rPr lang="en-US" sz="2200" dirty="0" smtClean="0">
                <a:cs typeface="B Nazanin" pitchFamily="2" charset="-78"/>
              </a:rPr>
              <a:t>Deflector</a:t>
            </a:r>
            <a:r>
              <a:rPr lang="fa-IR" sz="2200" dirty="0" smtClean="0">
                <a:cs typeface="B Nazanin" pitchFamily="2" charset="-78"/>
              </a:rPr>
              <a:t>)</a:t>
            </a:r>
          </a:p>
          <a:p>
            <a:pPr marL="344488" indent="-344488" algn="just" rtl="1"/>
            <a:r>
              <a:rPr lang="fa-IR" sz="2200" dirty="0" smtClean="0">
                <a:cs typeface="B Nazanin" pitchFamily="2" charset="-78"/>
              </a:rPr>
              <a:t>قاب محافظ (</a:t>
            </a:r>
            <a:r>
              <a:rPr lang="en-US" sz="2200" dirty="0" smtClean="0">
                <a:cs typeface="B Nazanin" pitchFamily="2" charset="-78"/>
              </a:rPr>
              <a:t>Body Frame</a:t>
            </a:r>
            <a:r>
              <a:rPr lang="fa-IR" sz="2200" dirty="0" smtClean="0">
                <a:cs typeface="B Nazanin" pitchFamily="2" charset="-78"/>
              </a:rPr>
              <a:t>)</a:t>
            </a:r>
            <a:endParaRPr lang="fa-IR" sz="2200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05"/>
          <a:stretch/>
        </p:blipFill>
        <p:spPr>
          <a:xfrm>
            <a:off x="685799" y="2819400"/>
            <a:ext cx="3200401" cy="343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538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ساختار آیین نامه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785926"/>
            <a:ext cx="8382000" cy="4610112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48264" y="1916832"/>
            <a:ext cx="1368152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فصل 1</a:t>
            </a: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تعاریف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144" y="1930219"/>
            <a:ext cx="972303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2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5544" y="1930219"/>
            <a:ext cx="1798585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3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خاموش کننده ها</a:t>
            </a: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435" y="1930219"/>
            <a:ext cx="2954114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4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سیستم های اسپرینکلر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8143" y="3951237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5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لوله های ایستاده وجعبه ها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5856" y="3946720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6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پمپ ها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435" y="3946720"/>
            <a:ext cx="2283407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7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مخازن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67" y="2866323"/>
            <a:ext cx="841455" cy="74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98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marL="0" indent="0" algn="r" rtl="1"/>
            <a:r>
              <a:rPr lang="fa-IR" sz="2800" b="1" dirty="0" smtClean="0">
                <a:cs typeface="B Nazanin" pitchFamily="2" charset="-78"/>
              </a:rPr>
              <a:t>انواع اسپرینکلر ها:</a:t>
            </a:r>
            <a:endParaRPr lang="fa-IR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200" dirty="0" smtClean="0">
                <a:cs typeface="B Nazanin" pitchFamily="2" charset="-78"/>
              </a:rPr>
              <a:t>اسپرینکلر ها به طور کلی از چهار جهت دسته بندی می شوند.</a:t>
            </a:r>
          </a:p>
          <a:p>
            <a:pPr marL="0" indent="0" algn="just" rtl="1">
              <a:buNone/>
            </a:pPr>
            <a:endParaRPr lang="fa-IR" sz="22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r>
              <a:rPr lang="fa-IR" sz="2200" dirty="0" smtClean="0">
                <a:cs typeface="B Nazanin" pitchFamily="2" charset="-78"/>
              </a:rPr>
              <a:t> </a:t>
            </a:r>
          </a:p>
          <a:p>
            <a:pPr marL="0" indent="0" algn="just" rtl="1">
              <a:buNone/>
            </a:pPr>
            <a:endParaRPr lang="en-US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en-US" sz="2800" dirty="0"/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0" y="2286000"/>
            <a:ext cx="1524001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200" dirty="0" smtClean="0">
                <a:cs typeface="B Nazanin" pitchFamily="2" charset="-78"/>
              </a:rPr>
              <a:t>شکل و جهت نصب</a:t>
            </a:r>
            <a:endParaRPr lang="en-US" sz="2200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6999" y="3276600"/>
            <a:ext cx="1524001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200" dirty="0" smtClean="0">
                <a:cs typeface="B Nazanin" pitchFamily="2" charset="-78"/>
              </a:rPr>
              <a:t>درجه حرارت عملکرد</a:t>
            </a:r>
            <a:endParaRPr lang="en-US" sz="2200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51599" y="4267200"/>
            <a:ext cx="1524001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200" dirty="0" smtClean="0">
                <a:cs typeface="B Nazanin" pitchFamily="2" charset="-78"/>
              </a:rPr>
              <a:t>نوع اسپرینکلر</a:t>
            </a:r>
            <a:endParaRPr lang="en-US" sz="2200" dirty="0">
              <a:cs typeface="B Nazanin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5400" y="2286000"/>
            <a:ext cx="4419601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cs typeface="B Nazanin" pitchFamily="2" charset="-78"/>
              </a:rPr>
              <a:t>Upright – Pendent – Sidewall – Recessed - Concealed</a:t>
            </a:r>
            <a:endParaRPr lang="en-US" sz="2200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95400" y="3276600"/>
            <a:ext cx="4419601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200" dirty="0" smtClean="0">
                <a:cs typeface="B Nazanin" pitchFamily="2" charset="-78"/>
              </a:rPr>
              <a:t>رنگ های مختلف – آبی، قرمز، سبز و ... بسته به درجه حرارت عملکرد اسپرینکلر</a:t>
            </a:r>
            <a:endParaRPr lang="en-US" sz="2200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70000" y="4267200"/>
            <a:ext cx="4419601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cs typeface="B Nazanin" pitchFamily="2" charset="-78"/>
              </a:rPr>
              <a:t>Standard – ESFR – QR - EC</a:t>
            </a:r>
            <a:endParaRPr lang="en-US" sz="2200" dirty="0">
              <a:cs typeface="B Nazanin" pitchFamily="2" charset="-78"/>
            </a:endParaRPr>
          </a:p>
        </p:txBody>
      </p:sp>
      <p:cxnSp>
        <p:nvCxnSpPr>
          <p:cNvPr id="12" name="Straight Arrow Connector 11"/>
          <p:cNvCxnSpPr>
            <a:stCxn id="6" idx="1"/>
            <a:endCxn id="9" idx="3"/>
          </p:cNvCxnSpPr>
          <p:nvPr/>
        </p:nvCxnSpPr>
        <p:spPr>
          <a:xfrm flipH="1">
            <a:off x="5715001" y="2667000"/>
            <a:ext cx="76199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1"/>
            <a:endCxn id="11" idx="3"/>
          </p:cNvCxnSpPr>
          <p:nvPr/>
        </p:nvCxnSpPr>
        <p:spPr>
          <a:xfrm flipH="1">
            <a:off x="5689601" y="4648200"/>
            <a:ext cx="76199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1"/>
            <a:endCxn id="10" idx="3"/>
          </p:cNvCxnSpPr>
          <p:nvPr/>
        </p:nvCxnSpPr>
        <p:spPr>
          <a:xfrm flipH="1">
            <a:off x="5715001" y="3657600"/>
            <a:ext cx="76199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451599" y="5257302"/>
            <a:ext cx="1524001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200" dirty="0" smtClean="0">
                <a:cs typeface="B Nazanin" pitchFamily="2" charset="-78"/>
              </a:rPr>
              <a:t>میزان پاشش آب</a:t>
            </a:r>
            <a:endParaRPr lang="en-US" sz="2200" dirty="0">
              <a:cs typeface="B Nazanin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70000" y="5257302"/>
            <a:ext cx="4419601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cs typeface="B Nazanin" pitchFamily="2" charset="-78"/>
              </a:rPr>
              <a:t>K-Factor</a:t>
            </a:r>
            <a:endParaRPr lang="en-US" sz="2200" dirty="0">
              <a:cs typeface="B Nazanin" pitchFamily="2" charset="-78"/>
            </a:endParaRPr>
          </a:p>
        </p:txBody>
      </p:sp>
      <p:cxnSp>
        <p:nvCxnSpPr>
          <p:cNvPr id="15" name="Straight Arrow Connector 14"/>
          <p:cNvCxnSpPr>
            <a:stCxn id="13" idx="1"/>
            <a:endCxn id="14" idx="3"/>
          </p:cNvCxnSpPr>
          <p:nvPr/>
        </p:nvCxnSpPr>
        <p:spPr>
          <a:xfrm flipH="1">
            <a:off x="5689601" y="5638302"/>
            <a:ext cx="76199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4722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marL="0" indent="0" algn="r" rtl="1"/>
            <a:r>
              <a:rPr lang="fa-IR" sz="2800" b="1" dirty="0">
                <a:cs typeface="B Nazanin" pitchFamily="2" charset="-78"/>
              </a:rPr>
              <a:t>اسپرینکلر رو به بالا (</a:t>
            </a:r>
            <a:r>
              <a:rPr lang="en-US" sz="2800" b="1" dirty="0">
                <a:cs typeface="B Nazanin" pitchFamily="2" charset="-78"/>
              </a:rPr>
              <a:t>Upright</a:t>
            </a:r>
            <a:r>
              <a:rPr lang="fa-IR" sz="2800" b="1" dirty="0">
                <a:cs typeface="B Nazanin" pitchFamily="2" charset="-78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200" dirty="0" smtClean="0">
                <a:cs typeface="B Nazanin" pitchFamily="2" charset="-78"/>
              </a:rPr>
              <a:t>روی قسمت فوقانی لوله و رو به بالا نصب می شود. </a:t>
            </a:r>
          </a:p>
          <a:p>
            <a:pPr marL="0" indent="0" algn="just" rtl="1">
              <a:buNone/>
            </a:pPr>
            <a:endParaRPr lang="en-US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en-US" sz="2800" dirty="0"/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00656"/>
            <a:ext cx="3390900" cy="339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8" r="51250" b="4779"/>
          <a:stretch/>
        </p:blipFill>
        <p:spPr>
          <a:xfrm>
            <a:off x="899592" y="2200656"/>
            <a:ext cx="336034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071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marL="0" indent="0" algn="r" rtl="1"/>
            <a:r>
              <a:rPr lang="fa-IR" sz="2800" b="1" dirty="0">
                <a:cs typeface="B Nazanin" pitchFamily="2" charset="-78"/>
              </a:rPr>
              <a:t>اسپرینکلر </a:t>
            </a:r>
            <a:r>
              <a:rPr lang="fa-IR" sz="2800" b="1" dirty="0" smtClean="0">
                <a:cs typeface="B Nazanin" pitchFamily="2" charset="-78"/>
              </a:rPr>
              <a:t>آویزان (</a:t>
            </a:r>
            <a:r>
              <a:rPr lang="en-US" sz="2800" b="1" dirty="0" smtClean="0">
                <a:cs typeface="B Nazanin" pitchFamily="2" charset="-78"/>
              </a:rPr>
              <a:t>Pendent</a:t>
            </a:r>
            <a:r>
              <a:rPr lang="fa-IR" sz="2800" b="1" dirty="0" smtClean="0">
                <a:cs typeface="B Nazanin" pitchFamily="2" charset="-78"/>
              </a:rPr>
              <a:t>)</a:t>
            </a:r>
            <a:endParaRPr lang="fa-IR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200" dirty="0" smtClean="0">
                <a:cs typeface="B Nazanin" pitchFamily="2" charset="-78"/>
              </a:rPr>
              <a:t>روی قسمت تحتانی لوله و رو به پایین نصب می شود. </a:t>
            </a:r>
          </a:p>
          <a:p>
            <a:pPr marL="0" indent="0" algn="just" rtl="1">
              <a:buNone/>
            </a:pPr>
            <a:endParaRPr lang="en-US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en-US" sz="2800" dirty="0"/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35556"/>
            <a:ext cx="3556000" cy="355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" r="7185" b="5535"/>
          <a:stretch/>
        </p:blipFill>
        <p:spPr>
          <a:xfrm>
            <a:off x="457200" y="2035556"/>
            <a:ext cx="40767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189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marL="0" indent="0" algn="r" rtl="1"/>
            <a:r>
              <a:rPr lang="fa-IR" sz="2800" b="1" dirty="0">
                <a:cs typeface="B Nazanin" pitchFamily="2" charset="-78"/>
              </a:rPr>
              <a:t>اسپرینکلر </a:t>
            </a:r>
            <a:r>
              <a:rPr lang="fa-IR" sz="2800" b="1" dirty="0" smtClean="0">
                <a:cs typeface="B Nazanin" pitchFamily="2" charset="-78"/>
              </a:rPr>
              <a:t>دیواری (</a:t>
            </a:r>
            <a:r>
              <a:rPr lang="en-US" sz="2800" b="1" dirty="0" smtClean="0">
                <a:cs typeface="B Nazanin" pitchFamily="2" charset="-78"/>
              </a:rPr>
              <a:t>Sidewall</a:t>
            </a:r>
            <a:r>
              <a:rPr lang="fa-IR" sz="2800" b="1" dirty="0" smtClean="0">
                <a:cs typeface="B Nazanin" pitchFamily="2" charset="-78"/>
              </a:rPr>
              <a:t>)</a:t>
            </a:r>
            <a:endParaRPr lang="fa-IR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200" dirty="0" smtClean="0">
                <a:cs typeface="B Nazanin" pitchFamily="2" charset="-78"/>
              </a:rPr>
              <a:t>دارای پوشش نیم دایره ای</a:t>
            </a: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r>
              <a:rPr lang="fa-IR" sz="2200" dirty="0" smtClean="0">
                <a:cs typeface="B Nazanin" pitchFamily="2" charset="-78"/>
              </a:rPr>
              <a:t> </a:t>
            </a:r>
          </a:p>
          <a:p>
            <a:pPr marL="0" indent="0" algn="just" rtl="1">
              <a:buNone/>
            </a:pPr>
            <a:endParaRPr lang="en-US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en-US" sz="2800" dirty="0"/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2139292"/>
            <a:ext cx="3345039" cy="3825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7" b="13535"/>
          <a:stretch/>
        </p:blipFill>
        <p:spPr>
          <a:xfrm>
            <a:off x="4572000" y="1981199"/>
            <a:ext cx="3907623" cy="2070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5926"/>
          <a:stretch/>
        </p:blipFill>
        <p:spPr>
          <a:xfrm>
            <a:off x="4572000" y="4247308"/>
            <a:ext cx="3907622" cy="205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266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marL="0" indent="0" algn="r" rtl="1"/>
            <a:r>
              <a:rPr lang="fa-IR" sz="2800" b="1" dirty="0">
                <a:cs typeface="B Nazanin" pitchFamily="2" charset="-78"/>
              </a:rPr>
              <a:t>اسپرینکلر </a:t>
            </a:r>
            <a:r>
              <a:rPr lang="fa-IR" sz="2800" b="1" dirty="0" smtClean="0">
                <a:cs typeface="B Nazanin" pitchFamily="2" charset="-78"/>
              </a:rPr>
              <a:t>عقب رفته (</a:t>
            </a:r>
            <a:r>
              <a:rPr lang="en-US" sz="2800" b="1" dirty="0" smtClean="0">
                <a:cs typeface="B Nazanin" pitchFamily="2" charset="-78"/>
              </a:rPr>
              <a:t>Recessed</a:t>
            </a:r>
            <a:r>
              <a:rPr lang="fa-IR" sz="2800" b="1" dirty="0" smtClean="0">
                <a:cs typeface="B Nazanin" pitchFamily="2" charset="-78"/>
              </a:rPr>
              <a:t>)</a:t>
            </a:r>
            <a:endParaRPr lang="fa-IR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r>
              <a:rPr lang="fa-IR" sz="2200" dirty="0" smtClean="0">
                <a:cs typeface="B Nazanin" pitchFamily="2" charset="-78"/>
              </a:rPr>
              <a:t> </a:t>
            </a:r>
          </a:p>
          <a:p>
            <a:pPr marL="0" indent="0" algn="just" rtl="1">
              <a:buNone/>
            </a:pPr>
            <a:endParaRPr lang="en-US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en-US" sz="2800" dirty="0"/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4464"/>
          <a:stretch/>
        </p:blipFill>
        <p:spPr>
          <a:xfrm>
            <a:off x="457200" y="2438400"/>
            <a:ext cx="3965727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438400"/>
            <a:ext cx="354386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166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marL="0" indent="0" algn="r" rtl="1"/>
            <a:r>
              <a:rPr lang="fa-IR" sz="2800" b="1" dirty="0">
                <a:cs typeface="B Nazanin" pitchFamily="2" charset="-78"/>
              </a:rPr>
              <a:t>اسپرینکلر </a:t>
            </a:r>
            <a:r>
              <a:rPr lang="fa-IR" sz="2800" b="1" dirty="0" smtClean="0">
                <a:cs typeface="B Nazanin" pitchFamily="2" charset="-78"/>
              </a:rPr>
              <a:t>مخفی (</a:t>
            </a:r>
            <a:r>
              <a:rPr lang="en-US" sz="2800" b="1" dirty="0" smtClean="0">
                <a:cs typeface="B Nazanin" pitchFamily="2" charset="-78"/>
              </a:rPr>
              <a:t>Concealed</a:t>
            </a:r>
            <a:r>
              <a:rPr lang="fa-IR" sz="2800" b="1" dirty="0" smtClean="0">
                <a:cs typeface="B Nazanin" pitchFamily="2" charset="-78"/>
              </a:rPr>
              <a:t>)</a:t>
            </a:r>
            <a:endParaRPr lang="fa-IR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r>
              <a:rPr lang="fa-IR" sz="2200" dirty="0" smtClean="0">
                <a:cs typeface="B Nazanin" pitchFamily="2" charset="-78"/>
              </a:rPr>
              <a:t> </a:t>
            </a:r>
          </a:p>
          <a:p>
            <a:pPr marL="0" indent="0" algn="just" rtl="1">
              <a:buNone/>
            </a:pPr>
            <a:endParaRPr lang="en-US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en-US" sz="2800" dirty="0"/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657600"/>
            <a:ext cx="3353322" cy="2447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815778"/>
            <a:ext cx="2768023" cy="3421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5185" r="4772" b="7408"/>
          <a:stretch/>
        </p:blipFill>
        <p:spPr>
          <a:xfrm>
            <a:off x="5638800" y="1815779"/>
            <a:ext cx="2895600" cy="343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1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marL="0" indent="0" algn="r" rtl="1"/>
            <a:r>
              <a:rPr lang="fa-IR" sz="2800" b="1" dirty="0" smtClean="0">
                <a:cs typeface="B Nazanin" pitchFamily="2" charset="-78"/>
              </a:rPr>
              <a:t>اسپرینکلر خشک</a:t>
            </a:r>
            <a:endParaRPr lang="fa-IR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200" dirty="0" smtClean="0">
                <a:cs typeface="B Nazanin" pitchFamily="2" charset="-78"/>
              </a:rPr>
              <a:t>در صورت وجود </a:t>
            </a:r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احتمال یخ زدگی </a:t>
            </a:r>
            <a:r>
              <a:rPr lang="fa-IR" sz="2200" dirty="0" smtClean="0">
                <a:cs typeface="B Nazanin" pitchFamily="2" charset="-78"/>
              </a:rPr>
              <a:t>موضعی (نظیر سردخانه) </a:t>
            </a:r>
          </a:p>
          <a:p>
            <a:pPr marL="0" indent="0" algn="just" rtl="1">
              <a:buNone/>
            </a:pPr>
            <a:endParaRPr lang="en-US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en-US" sz="2800" dirty="0" smtClean="0"/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362200"/>
            <a:ext cx="3530502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2" t="8958" r="16470" b="12488"/>
          <a:stretch/>
        </p:blipFill>
        <p:spPr>
          <a:xfrm>
            <a:off x="5334000" y="2362200"/>
            <a:ext cx="236305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999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اسپرینکلر </a:t>
            </a:r>
            <a:r>
              <a:rPr lang="fa-IR" sz="2800" b="1" dirty="0">
                <a:cs typeface="B Nazanin" pitchFamily="2" charset="-78"/>
              </a:rPr>
              <a:t>زود اطفا کننده واکنش سریع (</a:t>
            </a:r>
            <a:r>
              <a:rPr lang="en-US" sz="2800" b="1" dirty="0">
                <a:cs typeface="B Nazanin" pitchFamily="2" charset="-78"/>
              </a:rPr>
              <a:t>ESFR</a:t>
            </a:r>
            <a:r>
              <a:rPr lang="fa-IR" sz="2800" b="1" dirty="0" smtClean="0">
                <a:cs typeface="B Nazanin" pitchFamily="2" charset="-78"/>
              </a:rPr>
              <a:t>)</a:t>
            </a:r>
            <a:endParaRPr lang="fa-IR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سریع تر </a:t>
            </a:r>
            <a:r>
              <a:rPr lang="fa-IR" sz="2200" dirty="0" smtClean="0">
                <a:cs typeface="B Nazanin" pitchFamily="2" charset="-78"/>
              </a:rPr>
              <a:t>فعال شده و توان </a:t>
            </a:r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اطفای</a:t>
            </a:r>
            <a:r>
              <a:rPr lang="fa-IR" sz="2200" dirty="0" smtClean="0">
                <a:solidFill>
                  <a:srgbClr val="FF0000"/>
                </a:solidFill>
                <a:cs typeface="B Nazanin" pitchFamily="2" charset="-78"/>
              </a:rPr>
              <a:t> </a:t>
            </a:r>
            <a:r>
              <a:rPr lang="fa-IR" sz="2200" dirty="0" smtClean="0">
                <a:cs typeface="B Nazanin" pitchFamily="2" charset="-78"/>
              </a:rPr>
              <a:t>آتش سوزی های بزرگ را دارند </a:t>
            </a:r>
          </a:p>
          <a:p>
            <a:pPr marL="0" indent="0" algn="just" rtl="1">
              <a:buNone/>
            </a:pPr>
            <a:endParaRPr lang="en-US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en-US" sz="2800" dirty="0" smtClean="0"/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095500"/>
            <a:ext cx="3886200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9467" r="2399" b="9734"/>
          <a:stretch/>
        </p:blipFill>
        <p:spPr>
          <a:xfrm>
            <a:off x="4572000" y="2133600"/>
            <a:ext cx="42291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3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marL="0" indent="0" algn="r" rtl="1"/>
            <a:r>
              <a:rPr lang="fa-IR" sz="2800" b="1" dirty="0" smtClean="0">
                <a:cs typeface="B Nazanin" pitchFamily="2" charset="-78"/>
              </a:rPr>
              <a:t>اسپرینکلر واکنش سریع</a:t>
            </a:r>
            <a:endParaRPr lang="fa-IR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200" dirty="0" smtClean="0">
                <a:cs typeface="B Nazanin" pitchFamily="2" charset="-78"/>
              </a:rPr>
              <a:t>در کلاس دمایی یکسان، در مدت زمان کوتاه تری نسبت به اسپرینکلر استاندارد فعال می شود</a:t>
            </a:r>
            <a:endParaRPr lang="en-US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en-US" sz="2200" b="1" dirty="0">
              <a:solidFill>
                <a:srgbClr val="FF000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b="1" dirty="0" smtClean="0">
              <a:solidFill>
                <a:srgbClr val="FF000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r>
              <a:rPr lang="fa-IR" sz="2200" dirty="0" smtClean="0">
                <a:cs typeface="B Nazanin" pitchFamily="2" charset="-78"/>
              </a:rPr>
              <a:t> </a:t>
            </a:r>
          </a:p>
          <a:p>
            <a:pPr marL="0" indent="0" algn="just" rtl="1">
              <a:buNone/>
            </a:pPr>
            <a:endParaRPr lang="en-US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en-US" sz="2800" dirty="0" smtClean="0"/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7416824" cy="41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8368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marL="0" indent="0" algn="r" rtl="1"/>
            <a:r>
              <a:rPr lang="fa-IR" sz="2800" b="1" dirty="0">
                <a:cs typeface="B Nazanin" pitchFamily="2" charset="-78"/>
              </a:rPr>
              <a:t>انواع اسپرینکلر از نظر </a:t>
            </a:r>
            <a:r>
              <a:rPr lang="fa-IR" sz="2800" b="1" dirty="0" smtClean="0">
                <a:cs typeface="B Nazanin" pitchFamily="2" charset="-78"/>
              </a:rPr>
              <a:t>دمای عملکرد</a:t>
            </a:r>
            <a:endParaRPr lang="fa-IR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r>
              <a:rPr lang="fa-IR" sz="2200" dirty="0" smtClean="0">
                <a:cs typeface="B Nazanin" pitchFamily="2" charset="-78"/>
              </a:rPr>
              <a:t> </a:t>
            </a:r>
          </a:p>
          <a:p>
            <a:pPr marL="0" indent="0" algn="just" rtl="1">
              <a:buNone/>
            </a:pPr>
            <a:endParaRPr lang="en-US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en-US" sz="2800" dirty="0" smtClean="0"/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" y="1524000"/>
          <a:ext cx="8195734" cy="2563340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{5940675A-B579-460E-94D1-54222C63F5DA}</a:tableStyleId>
              </a:tblPr>
              <a:tblGrid>
                <a:gridCol w="1151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6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4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54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90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519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500" b="1" dirty="0">
                          <a:effectLst/>
                          <a:cs typeface="B Nazanin" pitchFamily="2" charset="-78"/>
                        </a:rPr>
                        <a:t>رنگ تيوپ‌هاي شيشه‌اي</a:t>
                      </a:r>
                      <a:endParaRPr lang="en-US" sz="1500" b="1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500" b="1" dirty="0">
                          <a:effectLst/>
                          <a:cs typeface="B Nazanin" pitchFamily="2" charset="-78"/>
                        </a:rPr>
                        <a:t>طبقه‌بندي دما</a:t>
                      </a:r>
                      <a:endParaRPr lang="en-US" sz="1500" b="1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500" b="1" dirty="0">
                          <a:effectLst/>
                          <a:cs typeface="B Nazanin" pitchFamily="2" charset="-78"/>
                        </a:rPr>
                        <a:t>دماي عملكرد به سانتيگراد</a:t>
                      </a:r>
                      <a:endParaRPr lang="en-US" sz="1500" b="1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500" b="1" dirty="0">
                          <a:effectLst/>
                          <a:cs typeface="B Nazanin" pitchFamily="2" charset="-78"/>
                        </a:rPr>
                        <a:t>دماي عملكرد به فارنهايت</a:t>
                      </a:r>
                      <a:endParaRPr lang="en-US" sz="1500" b="1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500" b="1" dirty="0" smtClean="0">
                          <a:effectLst/>
                          <a:cs typeface="B Nazanin" pitchFamily="2" charset="-78"/>
                        </a:rPr>
                        <a:t>حداکثر دمای سقف</a:t>
                      </a:r>
                      <a:r>
                        <a:rPr lang="fa-IR" sz="1500" b="1" baseline="0" dirty="0" smtClean="0">
                          <a:effectLst/>
                          <a:cs typeface="B Nazanin" pitchFamily="2" charset="-78"/>
                        </a:rPr>
                        <a:t> </a:t>
                      </a:r>
                      <a:r>
                        <a:rPr lang="fa-IR" sz="1500" b="1" dirty="0" smtClean="0">
                          <a:effectLst/>
                          <a:cs typeface="B Nazanin" pitchFamily="2" charset="-78"/>
                        </a:rPr>
                        <a:t>به </a:t>
                      </a:r>
                      <a:r>
                        <a:rPr lang="fa-IR" sz="1500" b="1" dirty="0">
                          <a:effectLst/>
                          <a:cs typeface="B Nazanin" pitchFamily="2" charset="-78"/>
                        </a:rPr>
                        <a:t>سانتيگراد</a:t>
                      </a:r>
                      <a:endParaRPr lang="en-US" sz="1500" b="1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500" b="1" dirty="0" smtClean="0">
                          <a:effectLst/>
                          <a:cs typeface="B Nazanin" pitchFamily="2" charset="-78"/>
                        </a:rPr>
                        <a:t>حداکثر دمای سقف</a:t>
                      </a:r>
                      <a:r>
                        <a:rPr lang="fa-IR" sz="1500" b="1" baseline="0" dirty="0" smtClean="0">
                          <a:effectLst/>
                          <a:cs typeface="B Nazanin" pitchFamily="2" charset="-78"/>
                        </a:rPr>
                        <a:t> </a:t>
                      </a:r>
                      <a:r>
                        <a:rPr lang="fa-IR" sz="1500" b="1" dirty="0" smtClean="0">
                          <a:effectLst/>
                          <a:cs typeface="B Nazanin" pitchFamily="2" charset="-78"/>
                        </a:rPr>
                        <a:t>به </a:t>
                      </a:r>
                      <a:r>
                        <a:rPr lang="fa-IR" sz="1500" b="1" dirty="0">
                          <a:effectLst/>
                          <a:cs typeface="B Nazanin" pitchFamily="2" charset="-78"/>
                        </a:rPr>
                        <a:t>فارنهايت</a:t>
                      </a:r>
                      <a:endParaRPr lang="en-US" sz="1500" b="1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668"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نارنجي يا قرمز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معمولي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57 تا 77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itchFamily="2" charset="-78"/>
                        </a:rPr>
                        <a:t>135 تا 170</a:t>
                      </a:r>
                      <a:endParaRPr lang="en-US" sz="1400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itchFamily="2" charset="-78"/>
                        </a:rPr>
                        <a:t>38</a:t>
                      </a:r>
                      <a:endParaRPr lang="en-US" sz="1400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100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668"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itchFamily="2" charset="-78"/>
                        </a:rPr>
                        <a:t>زرد يا سبز</a:t>
                      </a:r>
                      <a:endParaRPr lang="en-US" sz="1400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متوسط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79 تا 107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175 تا 225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66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150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668"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آبي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بالا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121 تا 149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250 تا 300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itchFamily="2" charset="-78"/>
                        </a:rPr>
                        <a:t>107</a:t>
                      </a:r>
                      <a:endParaRPr lang="en-US" sz="1400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225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668"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بنفش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خيلي بالا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163 تا 191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325 تا 375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149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300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668"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سياه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بسيار بالا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204 تا 246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400 تا 475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191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375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267"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itchFamily="2" charset="-78"/>
                        </a:rPr>
                        <a:t>سياه</a:t>
                      </a:r>
                      <a:endParaRPr lang="en-US" sz="1400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 smtClean="0">
                          <a:effectLst/>
                          <a:cs typeface="B Nazanin" pitchFamily="2" charset="-78"/>
                        </a:rPr>
                        <a:t>فوق‌العاده زياد</a:t>
                      </a:r>
                      <a:endParaRPr lang="en-US" sz="1400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itchFamily="2" charset="-78"/>
                        </a:rPr>
                        <a:t>260 تا 302</a:t>
                      </a:r>
                      <a:endParaRPr lang="en-US" sz="1400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500 تا 575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Nazanin" pitchFamily="2" charset="-78"/>
                        </a:rPr>
                        <a:t>246</a:t>
                      </a:r>
                      <a:endParaRPr lang="en-US" sz="140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Nazanin" pitchFamily="2" charset="-78"/>
                        </a:rPr>
                        <a:t>475</a:t>
                      </a:r>
                      <a:endParaRPr lang="en-US" sz="1400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/>
                          <a:cs typeface="B Nazanin" pitchFamily="2" charset="-78"/>
                        </a:rPr>
                        <a:t>سياه</a:t>
                      </a:r>
                      <a:endParaRPr lang="en-US" sz="1400" b="1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400" b="1" dirty="0" smtClean="0">
                          <a:effectLst/>
                          <a:cs typeface="B Nazanin" pitchFamily="2" charset="-78"/>
                        </a:rPr>
                        <a:t>فوق‌العاده زياد</a:t>
                      </a:r>
                      <a:endParaRPr lang="en-US" sz="1200" b="1" dirty="0" smtClean="0">
                        <a:effectLst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/>
                          <a:cs typeface="B Nazanin" pitchFamily="2" charset="-78"/>
                        </a:rPr>
                        <a:t>343</a:t>
                      </a:r>
                      <a:endParaRPr lang="en-US" sz="1400" b="1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/>
                          <a:cs typeface="B Nazanin" pitchFamily="2" charset="-78"/>
                        </a:rPr>
                        <a:t>650</a:t>
                      </a:r>
                      <a:endParaRPr lang="en-US" sz="1400" b="1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/>
                          <a:cs typeface="B Nazanin" pitchFamily="2" charset="-78"/>
                        </a:rPr>
                        <a:t>329</a:t>
                      </a:r>
                      <a:endParaRPr lang="en-US" sz="1400" b="1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/>
                          <a:cs typeface="B Nazanin" pitchFamily="2" charset="-78"/>
                        </a:rPr>
                        <a:t>625</a:t>
                      </a:r>
                      <a:endParaRPr lang="en-US" sz="1400" b="1" dirty="0">
                        <a:effectLst/>
                        <a:latin typeface="Times New Roman"/>
                        <a:ea typeface="SimSun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" b="6306"/>
          <a:stretch/>
        </p:blipFill>
        <p:spPr>
          <a:xfrm>
            <a:off x="1136576" y="4221088"/>
            <a:ext cx="684076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51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ساختار آیین نامه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785926"/>
            <a:ext cx="8382000" cy="4610112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48264" y="1916832"/>
            <a:ext cx="1368152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فصل 1</a:t>
            </a: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تعاریف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144" y="1930219"/>
            <a:ext cx="97230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2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5544" y="1930219"/>
            <a:ext cx="1798585" cy="187220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3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خاموش کننده ها</a:t>
            </a: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435" y="1930219"/>
            <a:ext cx="2954114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4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سیستم های اسپرینکلر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8143" y="3951237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5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لوله های ایستاده وجعبه ها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5856" y="3946720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6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پمپ ها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435" y="3946720"/>
            <a:ext cx="2283407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7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مخازن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60" y="2580651"/>
            <a:ext cx="841698" cy="12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94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marL="0" indent="0" algn="r" rtl="1"/>
            <a:r>
              <a:rPr lang="fa-IR" sz="2800" b="1" dirty="0" smtClean="0">
                <a:cs typeface="B Nazanin" pitchFamily="2" charset="-78"/>
              </a:rPr>
              <a:t>کیفیت سیستم اسپرینکلر</a:t>
            </a:r>
            <a:endParaRPr lang="fa-IR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r>
              <a:rPr lang="fa-IR" sz="2200" dirty="0" smtClean="0">
                <a:cs typeface="B Nazanin" pitchFamily="2" charset="-78"/>
              </a:rPr>
              <a:t> </a:t>
            </a:r>
          </a:p>
          <a:p>
            <a:pPr marL="0" indent="0" algn="just" rtl="1">
              <a:buNone/>
            </a:pPr>
            <a:endParaRPr lang="en-US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en-US" sz="2800" dirty="0" smtClean="0"/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3887" y="1447800"/>
            <a:ext cx="83820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None/>
            </a:pPr>
            <a:r>
              <a:rPr lang="fa-IR" sz="2200" b="1" dirty="0">
                <a:cs typeface="B Nazanin" pitchFamily="2" charset="-78"/>
              </a:rPr>
              <a:t>اسپرینکلرها</a:t>
            </a:r>
          </a:p>
          <a:p>
            <a:pPr marL="344488" indent="-344488" algn="just" rtl="1">
              <a:lnSpc>
                <a:spcPct val="150000"/>
              </a:lnSpc>
            </a:pPr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مشخصات</a:t>
            </a:r>
            <a:r>
              <a:rPr lang="fa-IR" sz="2200" dirty="0" smtClean="0">
                <a:solidFill>
                  <a:srgbClr val="FF0000"/>
                </a:solidFill>
                <a:cs typeface="B Nazanin" pitchFamily="2" charset="-78"/>
              </a:rPr>
              <a:t> </a:t>
            </a:r>
            <a:r>
              <a:rPr lang="fa-IR" sz="2200" dirty="0">
                <a:cs typeface="B Nazanin" pitchFamily="2" charset="-78"/>
              </a:rPr>
              <a:t>اسپرینکلر باید روی بدنه آن </a:t>
            </a:r>
            <a:r>
              <a:rPr lang="fa-IR" sz="2200" b="1" dirty="0">
                <a:solidFill>
                  <a:srgbClr val="FF0000"/>
                </a:solidFill>
                <a:cs typeface="B Nazanin" pitchFamily="2" charset="-78"/>
              </a:rPr>
              <a:t>حک</a:t>
            </a:r>
            <a:r>
              <a:rPr lang="fa-IR" sz="2200" dirty="0">
                <a:solidFill>
                  <a:srgbClr val="FF0000"/>
                </a:solidFill>
                <a:cs typeface="B Nazanin" pitchFamily="2" charset="-78"/>
              </a:rPr>
              <a:t> </a:t>
            </a:r>
            <a:r>
              <a:rPr lang="fa-IR" sz="2200" dirty="0">
                <a:cs typeface="B Nazanin" pitchFamily="2" charset="-78"/>
              </a:rPr>
              <a:t>شده باشد</a:t>
            </a:r>
          </a:p>
          <a:p>
            <a:pPr marL="344488" indent="-344488" algn="just" rtl="1">
              <a:lnSpc>
                <a:spcPct val="150000"/>
              </a:lnSpc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>
              <a:lnSpc>
                <a:spcPct val="150000"/>
              </a:lnSpc>
            </a:pPr>
            <a:endParaRPr lang="en-US" sz="2200" dirty="0" smtClean="0">
              <a:cs typeface="B Nazanin" pitchFamily="2" charset="-78"/>
            </a:endParaRPr>
          </a:p>
          <a:p>
            <a:pPr marL="344488" indent="-344488" algn="just" rtl="1">
              <a:lnSpc>
                <a:spcPct val="150000"/>
              </a:lnSpc>
            </a:pPr>
            <a:endParaRPr lang="en-US" sz="2200" dirty="0">
              <a:cs typeface="B Nazanin" pitchFamily="2" charset="-78"/>
            </a:endParaRPr>
          </a:p>
          <a:p>
            <a:pPr marL="344488" indent="-344488" algn="just" rtl="1">
              <a:lnSpc>
                <a:spcPct val="150000"/>
              </a:lnSpc>
            </a:pPr>
            <a:endParaRPr lang="en-US" sz="2200" dirty="0" smtClean="0">
              <a:cs typeface="B Nazanin" pitchFamily="2" charset="-78"/>
            </a:endParaRPr>
          </a:p>
          <a:p>
            <a:pPr marL="344488" indent="-344488" algn="just" rtl="1">
              <a:lnSpc>
                <a:spcPct val="150000"/>
              </a:lnSpc>
            </a:pPr>
            <a:endParaRPr lang="en-US" sz="2200" dirty="0">
              <a:cs typeface="B Nazanin" pitchFamily="2" charset="-78"/>
            </a:endParaRPr>
          </a:p>
          <a:p>
            <a:pPr marL="344488" indent="-344488" algn="just" rtl="1">
              <a:lnSpc>
                <a:spcPct val="150000"/>
              </a:lnSpc>
            </a:pPr>
            <a:endParaRPr lang="fa-IR" sz="2200" dirty="0">
              <a:cs typeface="B Nazanin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908" y="2676195"/>
            <a:ext cx="5472608" cy="36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016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>
                <a:cs typeface="B Nazanin" pitchFamily="2" charset="-78"/>
              </a:rPr>
              <a:t>تجهیزات و شیرآلات مرسوم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شیر فلکه کشویی قطع جریان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fa-IR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3074" name="Picture 2" descr="201232716245466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84" y="1721644"/>
            <a:ext cx="1765300" cy="44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main-qimg-75b68c65060702b841a558d16cb38663-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99692"/>
            <a:ext cx="5243211" cy="343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3844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>
                <a:cs typeface="B Nazanin" pitchFamily="2" charset="-78"/>
              </a:rPr>
              <a:t>تجهیزات و شیرآلات مرسوم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شیر یکطرفه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fa-IR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098" name="Picture 2" descr="Valves_Fire_Check_Flanged_small_3-1-700x58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7" r="15879"/>
          <a:stretch/>
        </p:blipFill>
        <p:spPr bwMode="auto">
          <a:xfrm>
            <a:off x="971600" y="2232769"/>
            <a:ext cx="3168352" cy="375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swing_check_val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08969"/>
            <a:ext cx="445274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6481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>
                <a:cs typeface="B Nazanin" pitchFamily="2" charset="-78"/>
              </a:rPr>
              <a:t>تجهیزات و شیرآلات مرسوم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شیر پروانه ای دارای قابلیت ارسال سیگنال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fa-IR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5122" name="Picture 2" descr="Wafer-Butterfly-Valve-3-Inch-UL-FM-V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4" r="22629"/>
          <a:stretch>
            <a:fillRect/>
          </a:stretch>
        </p:blipFill>
        <p:spPr bwMode="auto">
          <a:xfrm>
            <a:off x="3059832" y="2060848"/>
            <a:ext cx="316637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6097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>
                <a:cs typeface="B Nazanin" pitchFamily="2" charset="-78"/>
              </a:rPr>
              <a:t>تجهیزات و شیرآلات مرسوم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شیر تست و تخلیه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fa-IR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6146" name="Picture 2" descr="Test_&amp;_Drain_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03411" y="3133390"/>
            <a:ext cx="454038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TestDrain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30413"/>
            <a:ext cx="5724525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7576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>
                <a:cs typeface="B Nazanin" pitchFamily="2" charset="-78"/>
              </a:rPr>
              <a:t>تجهیزات و شیرآلات مرسوم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گیج فشار (مانومتر)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fa-IR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7170" name="Picture 2" descr="6510160_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432" y="1665988"/>
            <a:ext cx="4021136" cy="444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5877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>
                <a:cs typeface="B Nazanin" pitchFamily="2" charset="-78"/>
              </a:rPr>
              <a:t>تجهیزات و شیرآلات مرسوم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فلوسوییچ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fa-IR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5" name="Picture 4" descr="C:\Users\Fire Group\AppData\Local\Microsoft\Windows\INetCache\Content.Word\WFD40E-300x29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6" r="21410"/>
          <a:stretch/>
        </p:blipFill>
        <p:spPr bwMode="auto">
          <a:xfrm>
            <a:off x="323528" y="1988840"/>
            <a:ext cx="2124075" cy="3533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:\Users\Fire Group\AppData\Local\Microsoft\Windows\INetCache\Content.Word\flowdetector-50981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0417" r="19792" b="9114"/>
          <a:stretch/>
        </p:blipFill>
        <p:spPr bwMode="auto">
          <a:xfrm>
            <a:off x="2483768" y="2204864"/>
            <a:ext cx="2095500" cy="2943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 descr="Waterflowswit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736" y="1988841"/>
            <a:ext cx="374732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4039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شبکه بارنده)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5576" y="1600200"/>
            <a:ext cx="7939608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متعلقات ابتدای خط به صورت اصولی اجرا شده است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 (شیرفلکه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،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فلوسوئیچ، مانومتر، شیر تست و درین)</a:t>
            </a: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r="21651" b="10101"/>
          <a:stretch/>
        </p:blipFill>
        <p:spPr>
          <a:xfrm>
            <a:off x="2123728" y="2564904"/>
            <a:ext cx="4879388" cy="362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883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شبکه بارنده)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645496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fa-IR" sz="2800" dirty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fa-IR" sz="2800" dirty="0" smtClean="0">
              <a:cs typeface="B Nazanin" pitchFamily="2" charset="-78"/>
            </a:endParaRPr>
          </a:p>
          <a:p>
            <a:pPr marL="344488" indent="0" algn="just" rtl="1">
              <a:buNone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5576" y="1600200"/>
            <a:ext cx="7939608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متعلقات ابتدای خط به صورت اصولی اجرا شده است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</a:t>
            </a: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79712" y="2059248"/>
            <a:ext cx="5688632" cy="46101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fa-IR" sz="2200" dirty="0" smtClean="0">
                <a:cs typeface="B Nazanin" pitchFamily="2" charset="-78"/>
              </a:rPr>
              <a:t>در صورت استفاده از رایزر </a:t>
            </a:r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جداگانه</a:t>
            </a:r>
            <a:r>
              <a:rPr lang="fa-IR" sz="2200" dirty="0" smtClean="0">
                <a:cs typeface="B Nazanin" pitchFamily="2" charset="-78"/>
              </a:rPr>
              <a:t> اسپرینکلر</a:t>
            </a:r>
          </a:p>
          <a:p>
            <a:pPr algn="r" rtl="1">
              <a:lnSpc>
                <a:spcPct val="150000"/>
              </a:lnSpc>
            </a:pPr>
            <a:endParaRPr lang="fa-IR" sz="2200" b="1" dirty="0" smtClean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b="1" dirty="0" smtClean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200" dirty="0" smtClean="0">
                <a:cs typeface="B Nazanin" pitchFamily="2" charset="-78"/>
              </a:rPr>
              <a:t>در صورت استفاده از رایزر </a:t>
            </a:r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مشترک</a:t>
            </a:r>
            <a:r>
              <a:rPr lang="fa-IR" sz="2200" dirty="0" smtClean="0">
                <a:cs typeface="B Nazanin" pitchFamily="2" charset="-78"/>
              </a:rPr>
              <a:t> اسپرینکلر و لوله ایستاده</a:t>
            </a: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0" indent="0" algn="r" rtl="1">
              <a:lnSpc>
                <a:spcPct val="150000"/>
              </a:lnSpc>
              <a:buFont typeface="Arial" pitchFamily="34" charset="0"/>
              <a:buNone/>
            </a:pPr>
            <a:endParaRPr lang="fa-IR" sz="2200" dirty="0" smtClean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91680" y="2708920"/>
            <a:ext cx="5495128" cy="1080120"/>
            <a:chOff x="179512" y="2348880"/>
            <a:chExt cx="5495128" cy="10801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2348880"/>
              <a:ext cx="1080120" cy="1080120"/>
            </a:xfrm>
            <a:prstGeom prst="rect">
              <a:avLst/>
            </a:prstGeom>
          </p:spPr>
        </p:pic>
        <p:sp>
          <p:nvSpPr>
            <p:cNvPr id="10" name="Plus 9"/>
            <p:cNvSpPr/>
            <p:nvPr/>
          </p:nvSpPr>
          <p:spPr>
            <a:xfrm>
              <a:off x="1187624" y="2708920"/>
              <a:ext cx="432048" cy="432048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668" y="2514880"/>
              <a:ext cx="842112" cy="84211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9911" y="2372378"/>
              <a:ext cx="994017" cy="99401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059" y="2467906"/>
              <a:ext cx="1329581" cy="842068"/>
            </a:xfrm>
            <a:prstGeom prst="rect">
              <a:avLst/>
            </a:prstGeom>
          </p:spPr>
        </p:pic>
        <p:sp>
          <p:nvSpPr>
            <p:cNvPr id="14" name="Plus 13"/>
            <p:cNvSpPr/>
            <p:nvPr/>
          </p:nvSpPr>
          <p:spPr>
            <a:xfrm>
              <a:off x="2497863" y="2708920"/>
              <a:ext cx="432048" cy="432048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5" name="Plus 14"/>
            <p:cNvSpPr/>
            <p:nvPr/>
          </p:nvSpPr>
          <p:spPr>
            <a:xfrm>
              <a:off x="3913011" y="2708920"/>
              <a:ext cx="432048" cy="432048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94682" y="4401249"/>
            <a:ext cx="6073662" cy="971967"/>
            <a:chOff x="82514" y="4892669"/>
            <a:chExt cx="6073662" cy="97196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28" y="5077637"/>
              <a:ext cx="817100" cy="69249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14" y="4892669"/>
              <a:ext cx="961094" cy="961094"/>
            </a:xfrm>
            <a:prstGeom prst="rect">
              <a:avLst/>
            </a:prstGeom>
          </p:spPr>
        </p:pic>
        <p:sp>
          <p:nvSpPr>
            <p:cNvPr id="19" name="Plus 18"/>
            <p:cNvSpPr/>
            <p:nvPr/>
          </p:nvSpPr>
          <p:spPr>
            <a:xfrm>
              <a:off x="971600" y="5140304"/>
              <a:ext cx="432048" cy="432048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349" y="4968692"/>
              <a:ext cx="842112" cy="84211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082" y="4955711"/>
              <a:ext cx="908925" cy="9089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826" y="4985821"/>
              <a:ext cx="1223350" cy="774789"/>
            </a:xfrm>
            <a:prstGeom prst="rect">
              <a:avLst/>
            </a:prstGeom>
          </p:spPr>
        </p:pic>
        <p:sp>
          <p:nvSpPr>
            <p:cNvPr id="23" name="Plus 22"/>
            <p:cNvSpPr/>
            <p:nvPr/>
          </p:nvSpPr>
          <p:spPr>
            <a:xfrm>
              <a:off x="2167460" y="5140304"/>
              <a:ext cx="432048" cy="432048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4" name="Plus 23"/>
            <p:cNvSpPr/>
            <p:nvPr/>
          </p:nvSpPr>
          <p:spPr>
            <a:xfrm>
              <a:off x="3367378" y="5140304"/>
              <a:ext cx="432048" cy="432048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5" name="Plus 24"/>
            <p:cNvSpPr/>
            <p:nvPr/>
          </p:nvSpPr>
          <p:spPr>
            <a:xfrm>
              <a:off x="4499992" y="5157192"/>
              <a:ext cx="432048" cy="432048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7138586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شبکه بارنده)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552" y="1600200"/>
            <a:ext cx="8155632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آیا فلوسوئیچ ابتدای خط سیستم اسپرینکلرها ، به طور صحیح با سیستم اعلام حریق مرتبط شده است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</a:t>
            </a:r>
          </a:p>
          <a:p>
            <a:pPr algn="just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just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just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just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just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just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just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آیا سایز شیر تست 2 / 1 اینچ و سایز درین حداقل 1 اینچ به درستی انتخاب شده است؟</a:t>
            </a:r>
          </a:p>
          <a:p>
            <a:pPr algn="just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6" name="Picture 5" descr="C:\Users\Fire Group\AppData\Local\Microsoft\Windows\INetCache\Content.Word\flowdetector-5098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0417" r="19792" b="9114"/>
          <a:stretch/>
        </p:blipFill>
        <p:spPr bwMode="auto">
          <a:xfrm>
            <a:off x="899592" y="2138363"/>
            <a:ext cx="2095500" cy="2943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97" y="2401147"/>
            <a:ext cx="4024411" cy="269262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771800" y="3886200"/>
            <a:ext cx="1512168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5298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ساختار آیین نامه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785926"/>
            <a:ext cx="8382000" cy="4610112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48264" y="1916832"/>
            <a:ext cx="1368152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فصل 1</a:t>
            </a: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تعاریف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144" y="1930219"/>
            <a:ext cx="97230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2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5544" y="1930219"/>
            <a:ext cx="1798585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3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خاموش کننده ها</a:t>
            </a: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435" y="1930219"/>
            <a:ext cx="2954114" cy="187220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4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سیستم های اسپرینکلر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8143" y="3951237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5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لوله های ایستاده وجعبه ها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5856" y="3946720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6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پمپ ها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435" y="3946720"/>
            <a:ext cx="2283407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7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مخازن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70" y="2689170"/>
            <a:ext cx="1574207" cy="113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24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شبکه بارنده)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552" y="1600200"/>
            <a:ext cx="8155632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حداکثر فاصله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دفلکتور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از سقف در تمامی قسمت ها رعایت شده است؟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(حداکثر 30 سانتیمتر)</a:t>
            </a: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0"/>
          <a:stretch/>
        </p:blipFill>
        <p:spPr>
          <a:xfrm>
            <a:off x="1874168" y="2564904"/>
            <a:ext cx="5486400" cy="367166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203848" y="3429000"/>
            <a:ext cx="1368152" cy="76693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6367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شبکه بارنده)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552" y="1600200"/>
            <a:ext cx="8155632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تاثیر موانع در چیدمان اسپرینکلرها لحاظ شده است؟</a:t>
            </a: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33601"/>
            <a:ext cx="3825551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51"/>
          <a:stretch/>
        </p:blipFill>
        <p:spPr>
          <a:xfrm>
            <a:off x="4648200" y="2133601"/>
            <a:ext cx="39116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181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شبکه بارنده)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552" y="1600200"/>
            <a:ext cx="8155632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در محل های با احتمال شبکه اطفای خودکار ودستی در مقابل یخ زدگی، محافظت مناسب انجام شده است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B Nazanin" pitchFamily="2" charset="-78"/>
              </a:rPr>
              <a:t>در فضاهای باز و محل هایی که احتمال یخ زدگی در زمستان وجود دارد باید سیستم به صورت خشک طراحی شده یا به نحو مناسب عایق بندی شود. </a:t>
            </a: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آیا حداکثر مساحت زون شبکه بارنده در یک طبقه رعایت شده است؟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(4830 مترمربع)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B Nazanin" pitchFamily="2" charset="-78"/>
              </a:rPr>
              <a:t>اگر در یک طبقه مساحت کل طبقه و قسمت تحت پوشش اسپرینکلر بیشتر از 4830 مترمربع باشد باید تعداد زون اسپرینکلر و رایزر مربوطه و متعلقات افزایش پیدا کند</a:t>
            </a:r>
            <a:endParaRPr lang="fa-IR" sz="2400" dirty="0"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00927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شبکه بارنده)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552" y="1600200"/>
            <a:ext cx="8155632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بارنده های ذخیره با تعداد مناسب در محل مناسب در ساختمان تعبیه شده اند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 (حداقل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6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عدد)</a:t>
            </a: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3887" y="1268760"/>
            <a:ext cx="8382000" cy="50558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None/>
            </a:pPr>
            <a:endParaRPr lang="fa-IR" sz="2200" b="1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b="1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b="1" dirty="0">
              <a:cs typeface="B Nazanin" pitchFamily="2" charset="-78"/>
            </a:endParaRPr>
          </a:p>
          <a:p>
            <a:pPr marL="344488" indent="-344488" algn="just" rtl="1"/>
            <a:r>
              <a:rPr lang="fa-IR" sz="2200" dirty="0">
                <a:cs typeface="B Nazanin" pitchFamily="2" charset="-78"/>
              </a:rPr>
              <a:t>از هر نوع اسپرینکلر به کار رفته در محل، باید مطابق زیر، اسپرینکلر </a:t>
            </a:r>
            <a:r>
              <a:rPr lang="fa-IR" sz="2200" b="1" dirty="0">
                <a:solidFill>
                  <a:srgbClr val="FF0000"/>
                </a:solidFill>
                <a:cs typeface="B Nazanin" pitchFamily="2" charset="-78"/>
              </a:rPr>
              <a:t>یدکی</a:t>
            </a:r>
            <a:r>
              <a:rPr lang="fa-IR" sz="2200" dirty="0">
                <a:solidFill>
                  <a:srgbClr val="FF0000"/>
                </a:solidFill>
                <a:cs typeface="B Nazanin" pitchFamily="2" charset="-78"/>
              </a:rPr>
              <a:t> </a:t>
            </a:r>
            <a:r>
              <a:rPr lang="fa-IR" sz="2200" dirty="0">
                <a:cs typeface="B Nazanin" pitchFamily="2" charset="-78"/>
              </a:rPr>
              <a:t>لحاظ شود. </a:t>
            </a: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801688" indent="-457200" algn="just" rtl="1">
              <a:buFont typeface="Arial" pitchFamily="34" charset="0"/>
              <a:buNone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7543" y="3420234"/>
            <a:ext cx="243159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cs typeface="B Nazanin" pitchFamily="2" charset="-78"/>
              </a:rPr>
              <a:t> کمتر از 300</a:t>
            </a:r>
            <a:endParaRPr lang="en-US" b="1" dirty="0">
              <a:cs typeface="B Nazanin" pitchFamily="2" charset="-78"/>
            </a:endParaRP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3999139" y="3681844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84938" y="3420234"/>
            <a:ext cx="293506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cs typeface="B Nazanin" pitchFamily="2" charset="-78"/>
              </a:rPr>
              <a:t>حداقل 6 اسپرینکلر</a:t>
            </a:r>
            <a:endParaRPr lang="en-US" b="1" dirty="0">
              <a:cs typeface="B Nazanin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7543" y="4360034"/>
            <a:ext cx="243159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cs typeface="B Nazanin" pitchFamily="2" charset="-78"/>
              </a:rPr>
              <a:t>300 تا 1000</a:t>
            </a:r>
            <a:endParaRPr lang="en-US" b="1" dirty="0">
              <a:cs typeface="B Nazanin" pitchFamily="2" charset="-78"/>
            </a:endParaRP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3999139" y="4621644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84938" y="4360034"/>
            <a:ext cx="293506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cs typeface="B Nazanin" pitchFamily="2" charset="-78"/>
              </a:rPr>
              <a:t>حداقل 12 اسپرینکلر</a:t>
            </a:r>
            <a:endParaRPr lang="en-US" b="1" dirty="0">
              <a:cs typeface="B Nazanin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7543" y="5282044"/>
            <a:ext cx="243159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cs typeface="B Nazanin" pitchFamily="2" charset="-78"/>
              </a:rPr>
              <a:t>بیش از 1000</a:t>
            </a:r>
            <a:endParaRPr lang="en-US" b="1" dirty="0">
              <a:cs typeface="B Nazanin" pitchFamily="2" charset="-78"/>
            </a:endParaRPr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>
            <a:off x="3999139" y="5543654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84938" y="5282044"/>
            <a:ext cx="293506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cs typeface="B Nazanin" pitchFamily="2" charset="-78"/>
              </a:rPr>
              <a:t>حداقل 24 اسپرینکلر</a:t>
            </a:r>
            <a:endParaRPr lang="en-US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01370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سوالات (بخش شبکه بارنده)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82000" cy="4876800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buNone/>
            </a:pPr>
            <a:r>
              <a:rPr lang="fa-IR" sz="2400" dirty="0" smtClean="0">
                <a:cs typeface="B Nazanin" pitchFamily="2" charset="-78"/>
              </a:rPr>
              <a:t> </a:t>
            </a:r>
            <a:endParaRPr lang="fa-IR" sz="2400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552" y="1600200"/>
            <a:ext cx="8155632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آیا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بارنده های ذخیره با تعداد مناسب در محل مناسب در ساختمان تعبیه شده اند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؟ (حداقل </a:t>
            </a:r>
            <a:r>
              <a:rPr lang="fa-IR" sz="2400" dirty="0">
                <a:solidFill>
                  <a:srgbClr val="0070C0"/>
                </a:solidFill>
                <a:cs typeface="B Nazanin" pitchFamily="2" charset="-78"/>
              </a:rPr>
              <a:t>6 </a:t>
            </a:r>
            <a:r>
              <a:rPr lang="fa-IR" sz="2400" dirty="0" smtClean="0">
                <a:solidFill>
                  <a:srgbClr val="0070C0"/>
                </a:solidFill>
                <a:cs typeface="B Nazanin" pitchFamily="2" charset="-78"/>
              </a:rPr>
              <a:t>عدد)</a:t>
            </a:r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endParaRPr lang="fa-IR" sz="2400" dirty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3887" y="1268760"/>
            <a:ext cx="8382000" cy="50558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None/>
            </a:pPr>
            <a:endParaRPr lang="fa-IR" sz="2200" b="1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b="1" dirty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b="1" dirty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200" dirty="0">
              <a:cs typeface="B Nazanin" pitchFamily="2" charset="-78"/>
            </a:endParaRPr>
          </a:p>
          <a:p>
            <a:pPr marL="344488" indent="-344488" algn="just" rtl="1"/>
            <a:endParaRPr lang="fa-IR" sz="2200" dirty="0" smtClean="0">
              <a:cs typeface="B Nazanin" pitchFamily="2" charset="-78"/>
            </a:endParaRPr>
          </a:p>
          <a:p>
            <a:pPr marL="801688" indent="-457200" algn="just" rtl="1">
              <a:buFont typeface="Arial" pitchFamily="34" charset="0"/>
              <a:buNone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36912"/>
            <a:ext cx="4862272" cy="355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585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8" y="1785926"/>
            <a:ext cx="8382000" cy="4610112"/>
          </a:xfrm>
          <a:prstGeom prst="rect">
            <a:avLst/>
          </a:prstGeom>
        </p:spPr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  <a:p>
            <a:pPr algn="just" rtl="1"/>
            <a:endParaRPr lang="fa-IR" sz="22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200" dirty="0" smtClean="0">
              <a:cs typeface="B Nazanin" pitchFamily="2" charset="-78"/>
            </a:endParaRPr>
          </a:p>
          <a:p>
            <a:pPr marL="344488" indent="-344488" algn="just" rtl="1"/>
            <a:endParaRPr lang="fa-IR" sz="2800" dirty="0" smtClean="0">
              <a:cs typeface="B Nazanin" pitchFamily="2" charset="-78"/>
            </a:endParaRPr>
          </a:p>
          <a:p>
            <a:pPr marL="801688" indent="-457200" algn="just" rtl="1">
              <a:buFont typeface="Wingdings" pitchFamily="2" charset="2"/>
              <a:buChar char="§"/>
            </a:pPr>
            <a:endParaRPr lang="en-US" sz="2800" dirty="0" smtClean="0">
              <a:cs typeface="B Nazanin" pitchFamily="2" charset="-78"/>
            </a:endParaRPr>
          </a:p>
          <a:p>
            <a:pPr marL="0" indent="0" algn="just" rtl="1"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48264" y="1916832"/>
            <a:ext cx="1368152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فصل 1</a:t>
            </a: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تعاریف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144" y="1930219"/>
            <a:ext cx="97230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2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5544" y="1930219"/>
            <a:ext cx="1798585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3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خاموش کننده ها</a:t>
            </a: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435" y="1930219"/>
            <a:ext cx="2954114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4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سیستم های اسپرینکلر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8143" y="3951237"/>
            <a:ext cx="2448273" cy="18722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5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لوله های ایستاده وجعبه ها</a:t>
            </a: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5856" y="3946720"/>
            <a:ext cx="2448273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6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پمپ ها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435" y="3946720"/>
            <a:ext cx="2283407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فصل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7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مخازن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052" y="4682474"/>
            <a:ext cx="1136454" cy="113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86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لوله های ایستاده آتش نشانی (</a:t>
            </a:r>
            <a:r>
              <a:rPr lang="en-US" sz="2800" b="1" dirty="0" smtClean="0">
                <a:cs typeface="B Nazanin" pitchFamily="2" charset="-78"/>
              </a:rPr>
              <a:t>Standpipe</a:t>
            </a:r>
            <a:r>
              <a:rPr lang="fa-IR" sz="2800" b="1" dirty="0" smtClean="0">
                <a:cs typeface="B Nazanin" pitchFamily="2" charset="-78"/>
              </a:rPr>
              <a:t>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843224"/>
            <a:ext cx="5688632" cy="4610112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lnSpc>
                <a:spcPts val="3200"/>
              </a:lnSpc>
              <a:buNone/>
            </a:pPr>
            <a:r>
              <a:rPr lang="fa-IR" sz="2200" b="1" dirty="0" smtClean="0">
                <a:solidFill>
                  <a:srgbClr val="0070C0"/>
                </a:solidFill>
                <a:cs typeface="B Nazanin" pitchFamily="2" charset="-78"/>
              </a:rPr>
              <a:t>کلاس یک:</a:t>
            </a:r>
            <a:r>
              <a:rPr lang="fa-IR" sz="2200" dirty="0" smtClean="0">
                <a:solidFill>
                  <a:srgbClr val="0070C0"/>
                </a:solidFill>
                <a:cs typeface="B Nazanin" pitchFamily="2" charset="-78"/>
              </a:rPr>
              <a:t> </a:t>
            </a:r>
            <a:r>
              <a:rPr lang="fa-IR" sz="2200" dirty="0" smtClean="0">
                <a:cs typeface="B Nazanin" pitchFamily="2" charset="-78"/>
              </a:rPr>
              <a:t>اتصالات شیلنگ با سایز ½-2 اینچ</a:t>
            </a:r>
          </a:p>
          <a:p>
            <a:pPr marL="0" indent="0" algn="just" rtl="1">
              <a:lnSpc>
                <a:spcPts val="3200"/>
              </a:lnSpc>
              <a:buNone/>
            </a:pPr>
            <a:r>
              <a:rPr lang="fa-IR" sz="2200" b="1" dirty="0" smtClean="0">
                <a:solidFill>
                  <a:srgbClr val="0070C0"/>
                </a:solidFill>
                <a:cs typeface="B Nazanin" pitchFamily="2" charset="-78"/>
              </a:rPr>
              <a:t>کلاس دو:</a:t>
            </a:r>
            <a:r>
              <a:rPr lang="fa-IR" sz="2200" dirty="0" smtClean="0">
                <a:solidFill>
                  <a:srgbClr val="0070C0"/>
                </a:solidFill>
                <a:cs typeface="B Nazanin" pitchFamily="2" charset="-78"/>
              </a:rPr>
              <a:t> </a:t>
            </a:r>
            <a:r>
              <a:rPr lang="fa-IR" sz="2200" dirty="0" smtClean="0">
                <a:cs typeface="B Nazanin" pitchFamily="2" charset="-78"/>
              </a:rPr>
              <a:t>اتصالات شیلنگ با سایز ½-1 اینچ</a:t>
            </a:r>
          </a:p>
          <a:p>
            <a:pPr marL="0" indent="0" algn="just" rtl="1">
              <a:lnSpc>
                <a:spcPts val="3200"/>
              </a:lnSpc>
              <a:buNone/>
            </a:pPr>
            <a:r>
              <a:rPr lang="fa-IR" sz="2200" b="1" dirty="0" smtClean="0">
                <a:solidFill>
                  <a:srgbClr val="0070C0"/>
                </a:solidFill>
                <a:cs typeface="B Nazanin" pitchFamily="2" charset="-78"/>
              </a:rPr>
              <a:t>کلاس سه:</a:t>
            </a:r>
            <a:r>
              <a:rPr lang="fa-IR" sz="2200" dirty="0" smtClean="0">
                <a:solidFill>
                  <a:srgbClr val="0070C0"/>
                </a:solidFill>
                <a:cs typeface="B Nazanin" pitchFamily="2" charset="-78"/>
              </a:rPr>
              <a:t> </a:t>
            </a:r>
            <a:r>
              <a:rPr lang="fa-IR" sz="2200" dirty="0" smtClean="0">
                <a:cs typeface="B Nazanin" pitchFamily="2" charset="-78"/>
              </a:rPr>
              <a:t>ترکیبی از کلاس‌های یک و دو </a:t>
            </a:r>
          </a:p>
          <a:p>
            <a:pPr marL="0" indent="0" algn="just" rtl="1">
              <a:buNone/>
            </a:pPr>
            <a:endParaRPr lang="fa-IR" sz="1200" b="1" dirty="0" smtClean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buNone/>
            </a:pPr>
            <a:r>
              <a:rPr lang="fa-IR" sz="2200" b="1" dirty="0" smtClean="0">
                <a:solidFill>
                  <a:srgbClr val="0070C0"/>
                </a:solidFill>
                <a:cs typeface="B Nazanin" pitchFamily="2" charset="-78"/>
              </a:rPr>
              <a:t>کلاس چهار:</a:t>
            </a:r>
            <a:r>
              <a:rPr lang="fa-IR" sz="2200" dirty="0" smtClean="0">
                <a:solidFill>
                  <a:srgbClr val="0070C0"/>
                </a:solidFill>
                <a:cs typeface="B Nazanin" pitchFamily="2" charset="-78"/>
              </a:rPr>
              <a:t> </a:t>
            </a:r>
            <a:r>
              <a:rPr lang="fa-IR" sz="2200" dirty="0" smtClean="0">
                <a:cs typeface="B Nazanin" pitchFamily="2" charset="-78"/>
              </a:rPr>
              <a:t>اتصالات شیلنگ لاستیکی آتش‌نشانی با سایز ¾ اینچ جهت استفاده </a:t>
            </a:r>
            <a:r>
              <a:rPr lang="fa-IR" sz="2200" dirty="0" smtClean="0">
                <a:solidFill>
                  <a:srgbClr val="00B050"/>
                </a:solidFill>
                <a:cs typeface="B Nazanin" pitchFamily="2" charset="-78"/>
              </a:rPr>
              <a:t>متصرفین </a:t>
            </a:r>
            <a:r>
              <a:rPr lang="fa-IR" sz="2200" dirty="0" smtClean="0">
                <a:cs typeface="B Nazanin" pitchFamily="2" charset="-78"/>
              </a:rPr>
              <a:t>و سایز ½-1 اینچ، جهت استفاده </a:t>
            </a:r>
            <a:r>
              <a:rPr lang="fa-IR" sz="2200" dirty="0" smtClean="0">
                <a:solidFill>
                  <a:srgbClr val="00B050"/>
                </a:solidFill>
                <a:cs typeface="B Nazanin" pitchFamily="2" charset="-78"/>
              </a:rPr>
              <a:t>آتش‌نشانی</a:t>
            </a:r>
          </a:p>
          <a:p>
            <a:pPr marL="0" indent="0" algn="just" rtl="1">
              <a:buNone/>
            </a:pPr>
            <a:endParaRPr lang="fa-IR" sz="1200" dirty="0" smtClean="0">
              <a:solidFill>
                <a:srgbClr val="00B050"/>
              </a:solidFill>
              <a:cs typeface="B Nazanin" pitchFamily="2" charset="-78"/>
            </a:endParaRPr>
          </a:p>
          <a:p>
            <a:pPr marL="0" indent="0" algn="just" rtl="1">
              <a:lnSpc>
                <a:spcPts val="3200"/>
              </a:lnSpc>
              <a:buNone/>
            </a:pPr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نکته:</a:t>
            </a:r>
            <a:r>
              <a:rPr lang="fa-IR" sz="2200" dirty="0" smtClean="0">
                <a:solidFill>
                  <a:srgbClr val="FF0000"/>
                </a:solidFill>
                <a:cs typeface="B Nazanin" pitchFamily="2" charset="-78"/>
              </a:rPr>
              <a:t> </a:t>
            </a:r>
            <a:r>
              <a:rPr lang="fa-IR" sz="2200" dirty="0" smtClean="0">
                <a:cs typeface="B Nazanin" pitchFamily="2" charset="-78"/>
              </a:rPr>
              <a:t>اکثر نیروهای آتش‌نشانی در ایران، از اتصالات ½-1جهت عملیات استفاده کرده و سایزهای بالاتر، کارایی چندانی ندارد.</a:t>
            </a:r>
            <a:endParaRPr lang="en-US" sz="2200" dirty="0" smtClean="0">
              <a:cs typeface="B Nazanin" pitchFamily="2" charset="-78"/>
            </a:endParaRPr>
          </a:p>
          <a:p>
            <a:pPr marL="0" indent="0" algn="just" rtl="1">
              <a:lnSpc>
                <a:spcPts val="3200"/>
              </a:lnSpc>
              <a:buNone/>
            </a:pPr>
            <a:endParaRPr lang="en-US" sz="2200" dirty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کلاس بندی لوله ایستاده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اتصال آتش نشانی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جانمایی و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ادوات تنظیم فشار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جعبه های آتش نشانی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5186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لوله های ایستاده آتش </a:t>
            </a:r>
            <a:r>
              <a:rPr lang="fa-IR" sz="2800" b="1" dirty="0">
                <a:cs typeface="B Nazanin" pitchFamily="2" charset="-78"/>
              </a:rPr>
              <a:t>نشانی (</a:t>
            </a:r>
            <a:r>
              <a:rPr lang="en-US" sz="2800" b="1" dirty="0">
                <a:cs typeface="B Nazanin" pitchFamily="2" charset="-78"/>
              </a:rPr>
              <a:t>Standpipe</a:t>
            </a:r>
            <a:r>
              <a:rPr lang="fa-IR" sz="2800" b="1" dirty="0">
                <a:cs typeface="B Nazanin" pitchFamily="2" charset="-78"/>
              </a:rPr>
              <a:t>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843224"/>
            <a:ext cx="5688632" cy="4610112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lnSpc>
                <a:spcPts val="3200"/>
              </a:lnSpc>
              <a:buNone/>
            </a:pPr>
            <a:r>
              <a:rPr lang="fa-IR" sz="2200" b="1" dirty="0" smtClean="0">
                <a:cs typeface="B Nazanin" pitchFamily="2" charset="-78"/>
              </a:rPr>
              <a:t>ایستگاه شیلنگ آتش نشانی (</a:t>
            </a:r>
            <a:r>
              <a:rPr lang="en-US" sz="2200" b="1" dirty="0" smtClean="0">
                <a:cs typeface="B Nazanin" pitchFamily="2" charset="-78"/>
              </a:rPr>
              <a:t>Hose Station</a:t>
            </a:r>
            <a:r>
              <a:rPr lang="fa-IR" sz="2200" b="1" dirty="0" smtClean="0">
                <a:cs typeface="B Nazanin" pitchFamily="2" charset="-78"/>
              </a:rPr>
              <a:t>)</a:t>
            </a:r>
          </a:p>
          <a:p>
            <a:pPr marL="0" indent="0" algn="just" rtl="1">
              <a:lnSpc>
                <a:spcPts val="3200"/>
              </a:lnSpc>
              <a:buNone/>
            </a:pPr>
            <a:r>
              <a:rPr lang="fa-IR" sz="2200" dirty="0">
                <a:cs typeface="B Nazanin" pitchFamily="2" charset="-78"/>
              </a:rPr>
              <a:t>محلی </a:t>
            </a:r>
            <a:r>
              <a:rPr lang="fa-IR" sz="2200" dirty="0" smtClean="0">
                <a:cs typeface="B Nazanin" pitchFamily="2" charset="-78"/>
              </a:rPr>
              <a:t>جهت جانمایی انشعابات </a:t>
            </a:r>
            <a:r>
              <a:rPr lang="fa-IR" sz="2200" dirty="0">
                <a:cs typeface="B Nazanin" pitchFamily="2" charset="-78"/>
              </a:rPr>
              <a:t>شیلنگ‌های </a:t>
            </a:r>
            <a:r>
              <a:rPr lang="fa-IR" sz="2200" dirty="0" smtClean="0">
                <a:cs typeface="B Nazanin" pitchFamily="2" charset="-78"/>
              </a:rPr>
              <a:t>آتش‌نشانی، قرقره، شیلنگ، نازل، ادوات جانبی، خاموش کننده دستی</a:t>
            </a:r>
            <a:endParaRPr lang="fa-IR" sz="2200" b="1" dirty="0" smtClean="0"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just" rtl="1">
              <a:lnSpc>
                <a:spcPts val="3200"/>
              </a:lnSpc>
              <a:buNone/>
            </a:pPr>
            <a:endParaRPr lang="en-US" sz="2200" dirty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کلاس بندی لوله ایستاده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اتصال آتش نشانی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جانمایی و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ادوات تنظیم فشار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جعبه های آتش نشانی</a:t>
            </a:r>
            <a:endParaRPr lang="en-US" sz="2000" b="1" dirty="0">
              <a:cs typeface="B Nazanin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4" y="3216249"/>
            <a:ext cx="5534176" cy="330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43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لوله های ایستاده آتش </a:t>
            </a:r>
            <a:r>
              <a:rPr lang="fa-IR" sz="2800" b="1" dirty="0">
                <a:cs typeface="B Nazanin" pitchFamily="2" charset="-78"/>
              </a:rPr>
              <a:t>نشانی (</a:t>
            </a:r>
            <a:r>
              <a:rPr lang="en-US" sz="2800" b="1" dirty="0">
                <a:cs typeface="B Nazanin" pitchFamily="2" charset="-78"/>
              </a:rPr>
              <a:t>Standpipe</a:t>
            </a:r>
            <a:r>
              <a:rPr lang="fa-IR" sz="2800" b="1" dirty="0">
                <a:cs typeface="B Nazanin" pitchFamily="2" charset="-78"/>
              </a:rPr>
              <a:t>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843224"/>
            <a:ext cx="5688632" cy="4610112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lnSpc>
                <a:spcPts val="3200"/>
              </a:lnSpc>
              <a:buNone/>
            </a:pPr>
            <a:r>
              <a:rPr lang="fa-IR" sz="2200" b="1" dirty="0" smtClean="0">
                <a:cs typeface="B Nazanin" pitchFamily="2" charset="-78"/>
              </a:rPr>
              <a:t>ایستگاه شیلنگ آتش نشانی</a:t>
            </a:r>
          </a:p>
          <a:p>
            <a:pPr marL="0" indent="0" algn="just" rtl="1">
              <a:lnSpc>
                <a:spcPts val="3200"/>
              </a:lnSpc>
              <a:buNone/>
            </a:pPr>
            <a:r>
              <a:rPr lang="fa-IR" sz="2200" dirty="0" smtClean="0">
                <a:cs typeface="B Nazanin" pitchFamily="2" charset="-78"/>
              </a:rPr>
              <a:t>در ساختمان های </a:t>
            </a:r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کلاس </a:t>
            </a:r>
            <a:r>
              <a:rPr lang="en-US" sz="2200" b="1" dirty="0" smtClean="0">
                <a:solidFill>
                  <a:srgbClr val="FF0000"/>
                </a:solidFill>
                <a:cs typeface="B Nazanin" pitchFamily="2" charset="-78"/>
              </a:rPr>
              <a:t>S3</a:t>
            </a:r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 </a:t>
            </a:r>
            <a:r>
              <a:rPr lang="fa-IR" sz="2200" dirty="0" smtClean="0">
                <a:cs typeface="B Nazanin" pitchFamily="2" charset="-78"/>
              </a:rPr>
              <a:t>در هر ایستگاه آتش نشانی علاوه بر شیلنگ لاستیکی، باید رک نگهدارنده شیلنگ نواری نیز نصب شود.</a:t>
            </a:r>
          </a:p>
          <a:p>
            <a:pPr marL="0" indent="0" algn="just" rtl="1">
              <a:lnSpc>
                <a:spcPts val="3200"/>
              </a:lnSpc>
              <a:buNone/>
            </a:pPr>
            <a:endParaRPr lang="en-US" sz="2200" dirty="0" smtClean="0">
              <a:cs typeface="B Nazanin" pitchFamily="2" charset="-78"/>
            </a:endParaRPr>
          </a:p>
          <a:p>
            <a:pPr marL="0" indent="0" algn="just" rtl="1">
              <a:lnSpc>
                <a:spcPts val="3200"/>
              </a:lnSpc>
              <a:buNone/>
            </a:pPr>
            <a:endParaRPr lang="en-US" sz="2200" dirty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کلاس بندی لوله ایستاده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اتصال آتش نشانی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جانمایی و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ادوات تنظیم فشار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جعبه های آتش نشانی</a:t>
            </a:r>
            <a:endParaRPr lang="en-US" sz="2000" b="1" dirty="0">
              <a:cs typeface="B Nazanin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45" y="3645025"/>
            <a:ext cx="3097523" cy="24951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2546877" cy="285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4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10" y="908720"/>
            <a:ext cx="8153400" cy="685800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fa-IR" sz="2800" b="1" dirty="0" smtClean="0">
                <a:cs typeface="B Nazanin" pitchFamily="2" charset="-78"/>
              </a:rPr>
              <a:t>لوله های ایستاده آتش </a:t>
            </a:r>
            <a:r>
              <a:rPr lang="fa-IR" sz="2800" b="1" dirty="0">
                <a:cs typeface="B Nazanin" pitchFamily="2" charset="-78"/>
              </a:rPr>
              <a:t>نشانی (</a:t>
            </a:r>
            <a:r>
              <a:rPr lang="en-US" sz="2800" b="1" dirty="0">
                <a:cs typeface="B Nazanin" pitchFamily="2" charset="-78"/>
              </a:rPr>
              <a:t>Standpipe</a:t>
            </a:r>
            <a:r>
              <a:rPr lang="fa-IR" sz="2800" b="1" dirty="0">
                <a:cs typeface="B Nazanin" pitchFamily="2" charset="-78"/>
              </a:rPr>
              <a:t>)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843224"/>
            <a:ext cx="5688632" cy="4610112"/>
          </a:xfrm>
          <a:prstGeom prst="rect">
            <a:avLst/>
          </a:prstGeom>
        </p:spPr>
        <p:txBody>
          <a:bodyPr/>
          <a:lstStyle/>
          <a:p>
            <a:pPr marL="0" indent="0" algn="just" rtl="1">
              <a:lnSpc>
                <a:spcPts val="3200"/>
              </a:lnSpc>
              <a:buNone/>
            </a:pPr>
            <a:r>
              <a:rPr lang="fa-IR" sz="2200" dirty="0" smtClean="0">
                <a:cs typeface="B Nazanin" pitchFamily="2" charset="-78"/>
              </a:rPr>
              <a:t>بسته به سایز رایزر اصلی، می تواند تکی یا دوتایی باشد.</a:t>
            </a:r>
          </a:p>
          <a:p>
            <a:pPr marL="0" indent="0" algn="just" rtl="1">
              <a:lnSpc>
                <a:spcPts val="3200"/>
              </a:lnSpc>
              <a:buNone/>
            </a:pPr>
            <a:endParaRPr lang="fa-IR" sz="200" dirty="0" smtClean="0">
              <a:cs typeface="B Nazanin" pitchFamily="2" charset="-78"/>
            </a:endParaRPr>
          </a:p>
          <a:p>
            <a:pPr marL="0" indent="0" algn="just" rtl="1">
              <a:lnSpc>
                <a:spcPts val="3200"/>
              </a:lnSpc>
              <a:buNone/>
            </a:pPr>
            <a:r>
              <a:rPr lang="fa-IR" sz="2200" dirty="0" smtClean="0">
                <a:cs typeface="B Nazanin" pitchFamily="2" charset="-78"/>
              </a:rPr>
              <a:t>        سایز 3 اینچ و کمتر               بیش از 3 اینچ (سیامی)</a:t>
            </a:r>
            <a:endParaRPr lang="en-US" sz="2200" dirty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>
              <a:cs typeface="B Nazanin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200" dirty="0" smtClean="0"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/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400" dirty="0" smtClean="0"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1916833"/>
            <a:ext cx="2232248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کلاس بندی لوله ایستاده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0191" y="2636912"/>
            <a:ext cx="2232248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اتصال آتش نشانی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335699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B Nazanin" pitchFamily="2" charset="-78"/>
              </a:rPr>
              <a:t>جانمایی و طراحی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407707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ادوات تنظیم فشار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1" y="4797152"/>
            <a:ext cx="2232248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itchFamily="2" charset="-78"/>
              </a:rPr>
              <a:t>جعبه های آتش نشانی</a:t>
            </a:r>
            <a:endParaRPr lang="en-US" sz="2000" b="1" dirty="0">
              <a:cs typeface="B Nazanin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51439"/>
            <a:ext cx="3242802" cy="2237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284984"/>
            <a:ext cx="245070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33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11228</TotalTime>
  <Words>5798</Words>
  <Application>Microsoft Office PowerPoint</Application>
  <PresentationFormat>On-screen Show (4:3)</PresentationFormat>
  <Paragraphs>2483</Paragraphs>
  <Slides>144</Slides>
  <Notes>143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144</vt:i4>
      </vt:variant>
    </vt:vector>
  </HeadingPairs>
  <TitlesOfParts>
    <vt:vector size="154" baseType="lpstr">
      <vt:lpstr>SimSun</vt:lpstr>
      <vt:lpstr>Arial</vt:lpstr>
      <vt:lpstr>B Nazanin</vt:lpstr>
      <vt:lpstr>B Titr</vt:lpstr>
      <vt:lpstr>Calibri</vt:lpstr>
      <vt:lpstr>Cambria Math</vt:lpstr>
      <vt:lpstr>Times New Roman</vt:lpstr>
      <vt:lpstr>Wingdings</vt:lpstr>
      <vt:lpstr>Office Theme</vt:lpstr>
      <vt:lpstr>1_Office Theme</vt:lpstr>
      <vt:lpstr>ضوابط ملاک عمل سامانه های اطفای حریق</vt:lpstr>
      <vt:lpstr>چکیده مطالب</vt:lpstr>
      <vt:lpstr>چکیده مطالب</vt:lpstr>
      <vt:lpstr>نکته مهم</vt:lpstr>
      <vt:lpstr>ساختار آیین نامه</vt:lpstr>
      <vt:lpstr>ساختار آیین نامه</vt:lpstr>
      <vt:lpstr>ساختار آیین نامه</vt:lpstr>
      <vt:lpstr>ساختار آیین نامه</vt:lpstr>
      <vt:lpstr>ساختار آیین نامه</vt:lpstr>
      <vt:lpstr>ساختار آیین نامه</vt:lpstr>
      <vt:lpstr>ساختار آیین نامه</vt:lpstr>
      <vt:lpstr>ساختار آیین نامه</vt:lpstr>
      <vt:lpstr>PowerPoint Presentation</vt:lpstr>
      <vt:lpstr>PowerPoint Presentation</vt:lpstr>
      <vt:lpstr>سیستم های اطفای حریق</vt:lpstr>
      <vt:lpstr>سیستم های اطفای حریق</vt:lpstr>
      <vt:lpstr>سیستم های اطفای حریق</vt:lpstr>
      <vt:lpstr>سیستم های اطفای حریق</vt:lpstr>
      <vt:lpstr>سیستم های اطفای حریق</vt:lpstr>
      <vt:lpstr>هدف از طراحی سیستم اطفای حریق</vt:lpstr>
      <vt:lpstr>اهمیت وجود سیستم اطفای حریق در ساختمان</vt:lpstr>
      <vt:lpstr>نحوه تاثیر سیستم اطفای حریق در ساختمان</vt:lpstr>
      <vt:lpstr>نحوه تاثیر سیستم اطفای حریق در ساختمان</vt:lpstr>
      <vt:lpstr>نحوه تاثیر سیستم اطفای حریق در ساختمان</vt:lpstr>
      <vt:lpstr>گروه بندی ساختمان ها</vt:lpstr>
      <vt:lpstr>گروه بندی ساختمان ها</vt:lpstr>
      <vt:lpstr>الزامات گروه بندی های مختلف</vt:lpstr>
      <vt:lpstr>تجهیزات استاندارد یا فهرست شده</vt:lpstr>
      <vt:lpstr>تجهیزات استاندارد یا فهرست شده</vt:lpstr>
      <vt:lpstr>الزامات گروه بندی های مختلف</vt:lpstr>
      <vt:lpstr>PowerPoint Presentation</vt:lpstr>
      <vt:lpstr>خاموش کننده های دستی</vt:lpstr>
      <vt:lpstr>خاموش کننده های دستی</vt:lpstr>
      <vt:lpstr>خاموش کننده های دستی</vt:lpstr>
      <vt:lpstr>خاموش کننده های دستی</vt:lpstr>
      <vt:lpstr>خاموش کننده های دستی</vt:lpstr>
      <vt:lpstr>خاموش کننده های دستی</vt:lpstr>
      <vt:lpstr>خاموش کننده های دستی</vt:lpstr>
      <vt:lpstr>نکات مهم طراحی </vt:lpstr>
      <vt:lpstr>سوالات (بخش خاموش کننده ها)</vt:lpstr>
      <vt:lpstr>سوالات (بخش خاموش کننده ها)</vt:lpstr>
      <vt:lpstr>سوالات (بخش خاموش کننده ها)</vt:lpstr>
      <vt:lpstr>سوالات (بخش خاموش کننده ها)</vt:lpstr>
      <vt:lpstr>سوالات (بخش خاموش کننده ها)</vt:lpstr>
      <vt:lpstr>سوالات (بخش خاموش کننده ها)</vt:lpstr>
      <vt:lpstr>سوالات (بخش خاموش کننده ها)</vt:lpstr>
      <vt:lpstr>سوالات (بخش خاموش کننده ها)</vt:lpstr>
      <vt:lpstr>سوالات (بخش خاموش کننده ها)</vt:lpstr>
      <vt:lpstr>سوالات (بخش خاموش کننده ها)</vt:lpstr>
      <vt:lpstr>سوالات (بخش خاموش کننده ها)</vt:lpstr>
      <vt:lpstr>سوالات (بخش خاموش کننده ها)</vt:lpstr>
      <vt:lpstr>سوالات (بخش خاموش کننده ها)</vt:lpstr>
      <vt:lpstr>سوالات (بخش خاموش کننده ها)</vt:lpstr>
      <vt:lpstr>سوالات (بخش خاموش کننده ها)</vt:lpstr>
      <vt:lpstr>PowerPoint Presentation</vt:lpstr>
      <vt:lpstr>سیستم های اسپرینکلر</vt:lpstr>
      <vt:lpstr>سیستم های اسپرینکلر</vt:lpstr>
      <vt:lpstr>سیستم های اسپرینکلر</vt:lpstr>
      <vt:lpstr>سیستم های اسپرینکلر</vt:lpstr>
      <vt:lpstr>سیستم های اسپرینکلر</vt:lpstr>
      <vt:lpstr>سیستم های اسپرینکلر</vt:lpstr>
      <vt:lpstr>سیستم های اسپرینکلر</vt:lpstr>
      <vt:lpstr>سیستم های اسپرینکلر</vt:lpstr>
      <vt:lpstr>سیستم های اسپرینکلر</vt:lpstr>
      <vt:lpstr>سیستم های اسپرینکلر</vt:lpstr>
      <vt:lpstr>سیستم های اسپرینکلر</vt:lpstr>
      <vt:lpstr>سیستم های اسپرینکلر</vt:lpstr>
      <vt:lpstr>سیستم های اسپرینکلر</vt:lpstr>
      <vt:lpstr>آشنایی با قطعه اسپرینکلر</vt:lpstr>
      <vt:lpstr>انواع اسپرینکلر ها:</vt:lpstr>
      <vt:lpstr>اسپرینکلر رو به بالا (Upright)</vt:lpstr>
      <vt:lpstr>اسپرینکلر آویزان (Pendent)</vt:lpstr>
      <vt:lpstr>اسپرینکلر دیواری (Sidewall)</vt:lpstr>
      <vt:lpstr>اسپرینکلر عقب رفته (Recessed)</vt:lpstr>
      <vt:lpstr>اسپرینکلر مخفی (Concealed)</vt:lpstr>
      <vt:lpstr>اسپرینکلر خشک</vt:lpstr>
      <vt:lpstr>اسپرینکلر زود اطفا کننده واکنش سریع (ESFR)</vt:lpstr>
      <vt:lpstr>اسپرینکلر واکنش سریع</vt:lpstr>
      <vt:lpstr>انواع اسپرینکلر از نظر دمای عملکرد</vt:lpstr>
      <vt:lpstr>کیفیت سیستم اسپرینکلر</vt:lpstr>
      <vt:lpstr>تجهیزات و شیرآلات مرسوم</vt:lpstr>
      <vt:lpstr>تجهیزات و شیرآلات مرسوم</vt:lpstr>
      <vt:lpstr>تجهیزات و شیرآلات مرسوم</vt:lpstr>
      <vt:lpstr>تجهیزات و شیرآلات مرسوم</vt:lpstr>
      <vt:lpstr>تجهیزات و شیرآلات مرسوم</vt:lpstr>
      <vt:lpstr>تجهیزات و شیرآلات مرسوم</vt:lpstr>
      <vt:lpstr>سوالات (بخش شبکه بارنده)</vt:lpstr>
      <vt:lpstr>سوالات (بخش شبکه بارنده)</vt:lpstr>
      <vt:lpstr>سوالات (بخش شبکه بارنده)</vt:lpstr>
      <vt:lpstr>سوالات (بخش شبکه بارنده)</vt:lpstr>
      <vt:lpstr>سوالات (بخش شبکه بارنده)</vt:lpstr>
      <vt:lpstr>سوالات (بخش شبکه بارنده)</vt:lpstr>
      <vt:lpstr>سوالات (بخش شبکه بارنده)</vt:lpstr>
      <vt:lpstr>سوالات (بخش شبکه بارنده)</vt:lpstr>
      <vt:lpstr>PowerPoint Presentation</vt:lpstr>
      <vt:lpstr>لوله های ایستاده آتش نشانی (Standpipe)</vt:lpstr>
      <vt:lpstr>لوله های ایستاده آتش نشانی (Standpipe)</vt:lpstr>
      <vt:lpstr>لوله های ایستاده آتش نشانی (Standpipe)</vt:lpstr>
      <vt:lpstr>لوله های ایستاده آتش نشانی (Standpipe)</vt:lpstr>
      <vt:lpstr>لوله های ایستاده آتش نشانی (Standpipe)</vt:lpstr>
      <vt:lpstr>لوله های ایستاده آتش نشانی (Standpipe)</vt:lpstr>
      <vt:lpstr>لوله های ایستاده آتش نشانی (Standpipe)</vt:lpstr>
      <vt:lpstr>لوله های ایستاده آتش نشانی (Standpipe)</vt:lpstr>
      <vt:lpstr>لوله های ایستاده آتش نشانی (Standpipe)</vt:lpstr>
      <vt:lpstr>لوله های ایستاده آتش نشانی (Standpipe)</vt:lpstr>
      <vt:lpstr>لوله های ایستاده آتش نشانی (Standpipe)</vt:lpstr>
      <vt:lpstr>جعبه های آتش نشانی</vt:lpstr>
      <vt:lpstr>سیستم لوله ایستاده آتش نشانی</vt:lpstr>
      <vt:lpstr>انواع رایزر</vt:lpstr>
      <vt:lpstr>انواع رایزر</vt:lpstr>
      <vt:lpstr>انواع رایزر</vt:lpstr>
      <vt:lpstr>انواع رایزر</vt:lpstr>
      <vt:lpstr>سوالات (بخش جعبه ها)</vt:lpstr>
      <vt:lpstr>سوالات (بخش جعبه ها)</vt:lpstr>
      <vt:lpstr>سوالات (بخش جعبه ها)</vt:lpstr>
      <vt:lpstr>سوالات (بخش جعبه ها)</vt:lpstr>
      <vt:lpstr>سوالات (بخش جعبه ها)</vt:lpstr>
      <vt:lpstr>سوالات (بخش جعبه ها)</vt:lpstr>
      <vt:lpstr>سوالات (بخش جعبه ها)</vt:lpstr>
      <vt:lpstr>سوالات (بخش جعبه ها)</vt:lpstr>
      <vt:lpstr>سوالات (بخش جعبه ها)</vt:lpstr>
      <vt:lpstr>سوالات (بخش جعبه ها)</vt:lpstr>
      <vt:lpstr>سوالات (بخش جعبه ها)</vt:lpstr>
      <vt:lpstr>سوالات (بخش جعبه ها)</vt:lpstr>
      <vt:lpstr>سوالات (بخش جعبه ها)</vt:lpstr>
      <vt:lpstr>ساختار آیین نامه</vt:lpstr>
      <vt:lpstr>پمپ های آتش نشانی</vt:lpstr>
      <vt:lpstr>پمپ های آتش نشانی</vt:lpstr>
      <vt:lpstr>پمپ های آتش نشانی</vt:lpstr>
      <vt:lpstr>پمپ های آتش نشانی</vt:lpstr>
      <vt:lpstr>پمپ های آتش نشانی</vt:lpstr>
      <vt:lpstr>پمپ ها و مخازن آب آتش نشانی</vt:lpstr>
      <vt:lpstr>پمپ ها و مخازن آب آتش نشانی</vt:lpstr>
      <vt:lpstr>سوالات (بخش پمپ و مخزن)</vt:lpstr>
      <vt:lpstr>سوالات (بخش پمپ و مخزن)</vt:lpstr>
      <vt:lpstr>سوالات (بخش پمپ و مخزن)</vt:lpstr>
      <vt:lpstr>سوالات (بخش پمپ و مخزن)</vt:lpstr>
      <vt:lpstr>سوالات (بخش پمپ و مخزن)</vt:lpstr>
      <vt:lpstr>سوالات (بخش پمپ و مخزن)</vt:lpstr>
      <vt:lpstr>ساختار آیین نامه</vt:lpstr>
      <vt:lpstr>مخازن آتش نشانی</vt:lpstr>
      <vt:lpstr>مخازن آتش نشانی</vt:lpstr>
      <vt:lpstr>مخازن آتش نشانی</vt:lpstr>
      <vt:lpstr>با تشکر از توجه شما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Ashkan</dc:creator>
  <cp:lastModifiedBy>Apple</cp:lastModifiedBy>
  <cp:revision>552</cp:revision>
  <dcterms:created xsi:type="dcterms:W3CDTF">2006-08-16T00:00:00Z</dcterms:created>
  <dcterms:modified xsi:type="dcterms:W3CDTF">2018-11-12T05:35:31Z</dcterms:modified>
</cp:coreProperties>
</file>